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1" r:id="rId1"/>
  </p:sldMasterIdLst>
  <p:sldIdLst>
    <p:sldId id="256" r:id="rId2"/>
    <p:sldId id="257" r:id="rId3"/>
    <p:sldId id="258" r:id="rId4"/>
    <p:sldId id="259" r:id="rId5"/>
    <p:sldId id="260" r:id="rId6"/>
    <p:sldId id="261" r:id="rId7"/>
    <p:sldId id="262" r:id="rId8"/>
    <p:sldId id="263" r:id="rId9"/>
    <p:sldId id="264" r:id="rId10"/>
    <p:sldId id="266" r:id="rId11"/>
    <p:sldId id="265" r:id="rId12"/>
    <p:sldId id="267" r:id="rId13"/>
    <p:sldId id="268" r:id="rId14"/>
    <p:sldId id="269" r:id="rId15"/>
    <p:sldId id="270" r:id="rId16"/>
    <p:sldId id="271" r:id="rId17"/>
    <p:sldId id="272" r:id="rId18"/>
    <p:sldId id="273" r:id="rId19"/>
    <p:sldId id="274" r:id="rId20"/>
    <p:sldId id="275" r:id="rId21"/>
    <p:sldId id="283" r:id="rId22"/>
    <p:sldId id="276" r:id="rId23"/>
    <p:sldId id="277" r:id="rId24"/>
    <p:sldId id="278" r:id="rId25"/>
    <p:sldId id="279" r:id="rId26"/>
    <p:sldId id="280" r:id="rId27"/>
    <p:sldId id="281" r:id="rId28"/>
    <p:sldId id="282"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92" autoAdjust="0"/>
    <p:restoredTop sz="94660"/>
  </p:normalViewPr>
  <p:slideViewPr>
    <p:cSldViewPr snapToGrid="0">
      <p:cViewPr varScale="1">
        <p:scale>
          <a:sx n="116" d="100"/>
          <a:sy n="116" d="100"/>
        </p:scale>
        <p:origin x="33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0671F98-2014-43E2-BEE7-DF5B0B5AB835}" type="doc">
      <dgm:prSet loTypeId="urn:microsoft.com/office/officeart/2005/8/layout/vList3" loCatId="list" qsTypeId="urn:microsoft.com/office/officeart/2005/8/quickstyle/simple1" qsCatId="simple" csTypeId="urn:microsoft.com/office/officeart/2005/8/colors/accent1_2" csCatId="accent1" phldr="1"/>
      <dgm:spPr/>
    </dgm:pt>
    <dgm:pt modelId="{E13D4ACB-EFDD-4C89-A911-EB6ECFED11B1}">
      <dgm:prSet phldrT="[Текст]" custT="1"/>
      <dgm:spPr/>
      <dgm:t>
        <a:bodyPr/>
        <a:lstStyle/>
        <a:p>
          <a:r>
            <a:rPr lang="ru-RU" sz="2400" dirty="0">
              <a:latin typeface="Times New Roman" panose="02020603050405020304" pitchFamily="18" charset="0"/>
              <a:cs typeface="Times New Roman" panose="02020603050405020304" pitchFamily="18" charset="0"/>
            </a:rPr>
            <a:t>Первая функция осуществляется благодаря рыночному механизму спроса и предложения, именно под воздействием соотношения спроса и предложения определяются курсы обмена одной валюты на другую. Кроме этого, национальный регулятор с помощью валютных интервенций может оказывать воздействие на курс национальной валюты, проводя валютные интервенции, и таким образом, увеличивая предложение иностранной валюты на рынке, происходит укрепление курса национальной валюты.</a:t>
          </a:r>
        </a:p>
      </dgm:t>
    </dgm:pt>
    <dgm:pt modelId="{A1ED4CB3-1587-4CEE-983B-53A9DC95A339}" type="parTrans" cxnId="{EEE3813D-6047-4980-8B45-75E6D68CEA1B}">
      <dgm:prSet/>
      <dgm:spPr/>
      <dgm:t>
        <a:bodyPr/>
        <a:lstStyle/>
        <a:p>
          <a:endParaRPr lang="ru-RU"/>
        </a:p>
      </dgm:t>
    </dgm:pt>
    <dgm:pt modelId="{3ABDBF7A-0FA7-43FF-A11F-5457CBC6D052}" type="sibTrans" cxnId="{EEE3813D-6047-4980-8B45-75E6D68CEA1B}">
      <dgm:prSet/>
      <dgm:spPr/>
      <dgm:t>
        <a:bodyPr/>
        <a:lstStyle/>
        <a:p>
          <a:endParaRPr lang="ru-RU"/>
        </a:p>
      </dgm:t>
    </dgm:pt>
    <dgm:pt modelId="{85583CF8-2390-4E99-BABC-E1E7E53C884F}">
      <dgm:prSet phldrT="[Текст]" custT="1"/>
      <dgm:spPr/>
      <dgm:t>
        <a:bodyPr/>
        <a:lstStyle/>
        <a:p>
          <a:r>
            <a:rPr lang="ru-RU" sz="2400" dirty="0">
              <a:latin typeface="Times New Roman" panose="02020603050405020304" pitchFamily="18" charset="0"/>
              <a:cs typeface="Times New Roman" panose="02020603050405020304" pitchFamily="18" charset="0"/>
            </a:rPr>
            <a:t>Функция обслуживания внешнеэкономической деятельности проявляется в том, что экономическим агентам для осуществления расчетов по внешнеэкономическим контрактам необходимо покупать различную иностранную валюту, которая и является активом валютного рынка.</a:t>
          </a:r>
        </a:p>
      </dgm:t>
    </dgm:pt>
    <dgm:pt modelId="{37CBF8BE-AF9F-4280-8965-44BC86E1E61A}" type="parTrans" cxnId="{95648912-A205-4FBA-A09A-A5EF4FE73FFB}">
      <dgm:prSet/>
      <dgm:spPr/>
      <dgm:t>
        <a:bodyPr/>
        <a:lstStyle/>
        <a:p>
          <a:endParaRPr lang="ru-RU"/>
        </a:p>
      </dgm:t>
    </dgm:pt>
    <dgm:pt modelId="{02CC948B-BCDC-437D-9795-51BED4E104D9}" type="sibTrans" cxnId="{95648912-A205-4FBA-A09A-A5EF4FE73FFB}">
      <dgm:prSet/>
      <dgm:spPr/>
      <dgm:t>
        <a:bodyPr/>
        <a:lstStyle/>
        <a:p>
          <a:endParaRPr lang="ru-RU"/>
        </a:p>
      </dgm:t>
    </dgm:pt>
    <dgm:pt modelId="{D0453A5F-55BE-4973-B0B1-3E0AEDA814E1}">
      <dgm:prSet phldrT="[Текст]" custT="1"/>
      <dgm:spPr/>
      <dgm:t>
        <a:bodyPr/>
        <a:lstStyle/>
        <a:p>
          <a:r>
            <a:rPr lang="ru-RU" sz="2400" dirty="0">
              <a:latin typeface="Times New Roman" panose="02020603050405020304" pitchFamily="18" charset="0"/>
              <a:cs typeface="Times New Roman" panose="02020603050405020304" pitchFamily="18" charset="0"/>
            </a:rPr>
            <a:t>Функция диверсификации валютных активов заключается в том, что валютный рынок предоставляет своим операторам возможность формировать портфели активов, выраженных в разных валютах, и таким образом снижать валютный риск.</a:t>
          </a:r>
        </a:p>
      </dgm:t>
    </dgm:pt>
    <dgm:pt modelId="{E0845E96-4B1F-413C-AE99-4F2FF3D0F111}" type="parTrans" cxnId="{16D7B92D-EE14-435A-8977-E332AEBCDCDC}">
      <dgm:prSet/>
      <dgm:spPr/>
      <dgm:t>
        <a:bodyPr/>
        <a:lstStyle/>
        <a:p>
          <a:endParaRPr lang="ru-RU"/>
        </a:p>
      </dgm:t>
    </dgm:pt>
    <dgm:pt modelId="{D08CA888-EAD5-458E-ADD6-010597CB7715}" type="sibTrans" cxnId="{16D7B92D-EE14-435A-8977-E332AEBCDCDC}">
      <dgm:prSet/>
      <dgm:spPr/>
      <dgm:t>
        <a:bodyPr/>
        <a:lstStyle/>
        <a:p>
          <a:endParaRPr lang="ru-RU"/>
        </a:p>
      </dgm:t>
    </dgm:pt>
    <dgm:pt modelId="{FE1082C6-1478-4C76-8D3D-2CF822D8DE90}" type="pres">
      <dgm:prSet presAssocID="{90671F98-2014-43E2-BEE7-DF5B0B5AB835}" presName="linearFlow" presStyleCnt="0">
        <dgm:presLayoutVars>
          <dgm:dir/>
          <dgm:resizeHandles val="exact"/>
        </dgm:presLayoutVars>
      </dgm:prSet>
      <dgm:spPr/>
    </dgm:pt>
    <dgm:pt modelId="{C0C58CEF-42B9-438F-A777-612594693D95}" type="pres">
      <dgm:prSet presAssocID="{E13D4ACB-EFDD-4C89-A911-EB6ECFED11B1}" presName="composite" presStyleCnt="0"/>
      <dgm:spPr/>
    </dgm:pt>
    <dgm:pt modelId="{A7ECD9D2-D116-4E3E-9427-8C6A349323CA}" type="pres">
      <dgm:prSet presAssocID="{E13D4ACB-EFDD-4C89-A911-EB6ECFED11B1}" presName="imgShp" presStyleLbl="fgImgPlace1" presStyleIdx="0" presStyleCnt="3" custScaleX="47875" custScaleY="99017" custLinFactX="-42832" custLinFactNeighborX="-100000" custLinFactNeighborY="-3439"/>
      <dgm:spPr/>
    </dgm:pt>
    <dgm:pt modelId="{7C5EC020-8A95-4878-95B1-5C61097EACF9}" type="pres">
      <dgm:prSet presAssocID="{E13D4ACB-EFDD-4C89-A911-EB6ECFED11B1}" presName="txShp" presStyleLbl="node1" presStyleIdx="0" presStyleCnt="3" custScaleX="150376" custScaleY="198189">
        <dgm:presLayoutVars>
          <dgm:bulletEnabled val="1"/>
        </dgm:presLayoutVars>
      </dgm:prSet>
      <dgm:spPr/>
    </dgm:pt>
    <dgm:pt modelId="{823DCAB5-CF4C-4C21-AFC1-3B27C4DDBFEC}" type="pres">
      <dgm:prSet presAssocID="{3ABDBF7A-0FA7-43FF-A11F-5457CBC6D052}" presName="spacing" presStyleCnt="0"/>
      <dgm:spPr/>
    </dgm:pt>
    <dgm:pt modelId="{42424640-4ABA-4F19-8A2B-FBED7F1F8EAF}" type="pres">
      <dgm:prSet presAssocID="{85583CF8-2390-4E99-BABC-E1E7E53C884F}" presName="composite" presStyleCnt="0"/>
      <dgm:spPr/>
    </dgm:pt>
    <dgm:pt modelId="{69A0A843-7CCC-46D0-B067-651CD596D83E}" type="pres">
      <dgm:prSet presAssocID="{85583CF8-2390-4E99-BABC-E1E7E53C884F}" presName="imgShp" presStyleLbl="fgImgPlace1" presStyleIdx="1" presStyleCnt="3" custScaleX="48096" custScaleY="108753" custLinFactX="-41069" custLinFactNeighborX="-100000" custLinFactNeighborY="-4319"/>
      <dgm:spPr/>
    </dgm:pt>
    <dgm:pt modelId="{0B5F44FD-CBA0-4A4D-BA9E-ACB03CCFAAB5}" type="pres">
      <dgm:prSet presAssocID="{85583CF8-2390-4E99-BABC-E1E7E53C884F}" presName="txShp" presStyleLbl="node1" presStyleIdx="1" presStyleCnt="3" custScaleX="150165" custScaleY="146528" custLinFactNeighborX="315" custLinFactNeighborY="-4356">
        <dgm:presLayoutVars>
          <dgm:bulletEnabled val="1"/>
        </dgm:presLayoutVars>
      </dgm:prSet>
      <dgm:spPr/>
    </dgm:pt>
    <dgm:pt modelId="{CAEC678E-A876-42CF-B57A-C8F3EE6A7FD9}" type="pres">
      <dgm:prSet presAssocID="{02CC948B-BCDC-437D-9795-51BED4E104D9}" presName="spacing" presStyleCnt="0"/>
      <dgm:spPr/>
    </dgm:pt>
    <dgm:pt modelId="{B9695FDF-F081-4D20-9DFD-27FD8756811A}" type="pres">
      <dgm:prSet presAssocID="{D0453A5F-55BE-4973-B0B1-3E0AEDA814E1}" presName="composite" presStyleCnt="0"/>
      <dgm:spPr/>
    </dgm:pt>
    <dgm:pt modelId="{57785D90-4206-4492-AD06-385E0C6033FF}" type="pres">
      <dgm:prSet presAssocID="{D0453A5F-55BE-4973-B0B1-3E0AEDA814E1}" presName="imgShp" presStyleLbl="fgImgPlace1" presStyleIdx="2" presStyleCnt="3" custScaleX="45918" custScaleY="94649" custLinFactX="-42418" custLinFactNeighborX="-100000" custLinFactNeighborY="20"/>
      <dgm:spPr/>
    </dgm:pt>
    <dgm:pt modelId="{FD7DC9B5-6AB7-4819-B91B-D579FCEB58C8}" type="pres">
      <dgm:prSet presAssocID="{D0453A5F-55BE-4973-B0B1-3E0AEDA814E1}" presName="txShp" presStyleLbl="node1" presStyleIdx="2" presStyleCnt="3" custScaleX="150376" custScaleY="151271">
        <dgm:presLayoutVars>
          <dgm:bulletEnabled val="1"/>
        </dgm:presLayoutVars>
      </dgm:prSet>
      <dgm:spPr/>
    </dgm:pt>
  </dgm:ptLst>
  <dgm:cxnLst>
    <dgm:cxn modelId="{95648912-A205-4FBA-A09A-A5EF4FE73FFB}" srcId="{90671F98-2014-43E2-BEE7-DF5B0B5AB835}" destId="{85583CF8-2390-4E99-BABC-E1E7E53C884F}" srcOrd="1" destOrd="0" parTransId="{37CBF8BE-AF9F-4280-8965-44BC86E1E61A}" sibTransId="{02CC948B-BCDC-437D-9795-51BED4E104D9}"/>
    <dgm:cxn modelId="{FCD01413-256A-43FC-996D-31FF6BBE2123}" type="presOf" srcId="{E13D4ACB-EFDD-4C89-A911-EB6ECFED11B1}" destId="{7C5EC020-8A95-4878-95B1-5C61097EACF9}" srcOrd="0" destOrd="0" presId="urn:microsoft.com/office/officeart/2005/8/layout/vList3"/>
    <dgm:cxn modelId="{16D7B92D-EE14-435A-8977-E332AEBCDCDC}" srcId="{90671F98-2014-43E2-BEE7-DF5B0B5AB835}" destId="{D0453A5F-55BE-4973-B0B1-3E0AEDA814E1}" srcOrd="2" destOrd="0" parTransId="{E0845E96-4B1F-413C-AE99-4F2FF3D0F111}" sibTransId="{D08CA888-EAD5-458E-ADD6-010597CB7715}"/>
    <dgm:cxn modelId="{F08FAA3A-6640-4E57-B487-67FD226F58D7}" type="presOf" srcId="{D0453A5F-55BE-4973-B0B1-3E0AEDA814E1}" destId="{FD7DC9B5-6AB7-4819-B91B-D579FCEB58C8}" srcOrd="0" destOrd="0" presId="urn:microsoft.com/office/officeart/2005/8/layout/vList3"/>
    <dgm:cxn modelId="{EEE3813D-6047-4980-8B45-75E6D68CEA1B}" srcId="{90671F98-2014-43E2-BEE7-DF5B0B5AB835}" destId="{E13D4ACB-EFDD-4C89-A911-EB6ECFED11B1}" srcOrd="0" destOrd="0" parTransId="{A1ED4CB3-1587-4CEE-983B-53A9DC95A339}" sibTransId="{3ABDBF7A-0FA7-43FF-A11F-5457CBC6D052}"/>
    <dgm:cxn modelId="{6FCF226F-AECF-4503-A751-F0B83655A00A}" type="presOf" srcId="{90671F98-2014-43E2-BEE7-DF5B0B5AB835}" destId="{FE1082C6-1478-4C76-8D3D-2CF822D8DE90}" srcOrd="0" destOrd="0" presId="urn:microsoft.com/office/officeart/2005/8/layout/vList3"/>
    <dgm:cxn modelId="{4192E5C8-41FC-4F4D-A57B-429268838196}" type="presOf" srcId="{85583CF8-2390-4E99-BABC-E1E7E53C884F}" destId="{0B5F44FD-CBA0-4A4D-BA9E-ACB03CCFAAB5}" srcOrd="0" destOrd="0" presId="urn:microsoft.com/office/officeart/2005/8/layout/vList3"/>
    <dgm:cxn modelId="{F4DE8853-F42B-4B47-B003-2EF3097F5F36}" type="presParOf" srcId="{FE1082C6-1478-4C76-8D3D-2CF822D8DE90}" destId="{C0C58CEF-42B9-438F-A777-612594693D95}" srcOrd="0" destOrd="0" presId="urn:microsoft.com/office/officeart/2005/8/layout/vList3"/>
    <dgm:cxn modelId="{D2F17C80-682A-4D6B-AC7F-A342AFB012FB}" type="presParOf" srcId="{C0C58CEF-42B9-438F-A777-612594693D95}" destId="{A7ECD9D2-D116-4E3E-9427-8C6A349323CA}" srcOrd="0" destOrd="0" presId="urn:microsoft.com/office/officeart/2005/8/layout/vList3"/>
    <dgm:cxn modelId="{7218B2CF-3241-4052-979E-9813EB1412EF}" type="presParOf" srcId="{C0C58CEF-42B9-438F-A777-612594693D95}" destId="{7C5EC020-8A95-4878-95B1-5C61097EACF9}" srcOrd="1" destOrd="0" presId="urn:microsoft.com/office/officeart/2005/8/layout/vList3"/>
    <dgm:cxn modelId="{A540BEAD-2062-4995-86B6-54D9AB72F313}" type="presParOf" srcId="{FE1082C6-1478-4C76-8D3D-2CF822D8DE90}" destId="{823DCAB5-CF4C-4C21-AFC1-3B27C4DDBFEC}" srcOrd="1" destOrd="0" presId="urn:microsoft.com/office/officeart/2005/8/layout/vList3"/>
    <dgm:cxn modelId="{8872B218-D383-47D6-80C9-856ABFFCFB57}" type="presParOf" srcId="{FE1082C6-1478-4C76-8D3D-2CF822D8DE90}" destId="{42424640-4ABA-4F19-8A2B-FBED7F1F8EAF}" srcOrd="2" destOrd="0" presId="urn:microsoft.com/office/officeart/2005/8/layout/vList3"/>
    <dgm:cxn modelId="{52CD428C-FD8F-4E7F-8180-68D4F7B3C5A3}" type="presParOf" srcId="{42424640-4ABA-4F19-8A2B-FBED7F1F8EAF}" destId="{69A0A843-7CCC-46D0-B067-651CD596D83E}" srcOrd="0" destOrd="0" presId="urn:microsoft.com/office/officeart/2005/8/layout/vList3"/>
    <dgm:cxn modelId="{81E9837B-D77B-4FBA-AAC6-B1677AB12274}" type="presParOf" srcId="{42424640-4ABA-4F19-8A2B-FBED7F1F8EAF}" destId="{0B5F44FD-CBA0-4A4D-BA9E-ACB03CCFAAB5}" srcOrd="1" destOrd="0" presId="urn:microsoft.com/office/officeart/2005/8/layout/vList3"/>
    <dgm:cxn modelId="{B60AB757-0BBF-479B-ACD6-3576D86EE102}" type="presParOf" srcId="{FE1082C6-1478-4C76-8D3D-2CF822D8DE90}" destId="{CAEC678E-A876-42CF-B57A-C8F3EE6A7FD9}" srcOrd="3" destOrd="0" presId="urn:microsoft.com/office/officeart/2005/8/layout/vList3"/>
    <dgm:cxn modelId="{BA99D33F-B22E-4454-9382-9AC1E4D9212C}" type="presParOf" srcId="{FE1082C6-1478-4C76-8D3D-2CF822D8DE90}" destId="{B9695FDF-F081-4D20-9DFD-27FD8756811A}" srcOrd="4" destOrd="0" presId="urn:microsoft.com/office/officeart/2005/8/layout/vList3"/>
    <dgm:cxn modelId="{E764E925-E0F8-40CC-8AD9-B6CA8CF98B2A}" type="presParOf" srcId="{B9695FDF-F081-4D20-9DFD-27FD8756811A}" destId="{57785D90-4206-4492-AD06-385E0C6033FF}" srcOrd="0" destOrd="0" presId="urn:microsoft.com/office/officeart/2005/8/layout/vList3"/>
    <dgm:cxn modelId="{59831C9C-E528-4146-BB21-CE342C42D867}" type="presParOf" srcId="{B9695FDF-F081-4D20-9DFD-27FD8756811A}" destId="{FD7DC9B5-6AB7-4819-B91B-D579FCEB58C8}"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2F47A0B-6362-45E0-94B2-399AD11D696F}" type="doc">
      <dgm:prSet loTypeId="urn:microsoft.com/office/officeart/2005/8/layout/vList3" loCatId="list" qsTypeId="urn:microsoft.com/office/officeart/2005/8/quickstyle/simple1" qsCatId="simple" csTypeId="urn:microsoft.com/office/officeart/2005/8/colors/accent1_2" csCatId="accent1" phldr="1"/>
      <dgm:spPr/>
    </dgm:pt>
    <dgm:pt modelId="{E1E27D81-68EA-45BE-B25A-4CB7822D2391}">
      <dgm:prSet custT="1"/>
      <dgm:spPr/>
      <dgm:t>
        <a:bodyPr/>
        <a:lstStyle/>
        <a:p>
          <a:r>
            <a:rPr lang="ru-RU" sz="3200" dirty="0">
              <a:latin typeface="Times New Roman" panose="02020603050405020304" pitchFamily="18" charset="0"/>
              <a:cs typeface="Times New Roman" panose="02020603050405020304" pitchFamily="18" charset="0"/>
            </a:rPr>
            <a:t>Функция страхования (хеджирования) валютных рисков обеспечивается наличием </a:t>
          </a:r>
          <a:r>
            <a:rPr lang="ru-RU" sz="3200" dirty="0" err="1">
              <a:latin typeface="Times New Roman" panose="02020603050405020304" pitchFamily="18" charset="0"/>
              <a:cs typeface="Times New Roman" panose="02020603050405020304" pitchFamily="18" charset="0"/>
            </a:rPr>
            <a:t>спотового</a:t>
          </a:r>
          <a:r>
            <a:rPr lang="ru-RU" sz="3200" dirty="0">
              <a:latin typeface="Times New Roman" panose="02020603050405020304" pitchFamily="18" charset="0"/>
              <a:cs typeface="Times New Roman" panose="02020603050405020304" pitchFamily="18" charset="0"/>
            </a:rPr>
            <a:t> и срочного сегментов валютного рынка; с помощью открытия разнонаправленных позиций на </a:t>
          </a:r>
          <a:r>
            <a:rPr lang="ru-RU" sz="3200" dirty="0" err="1">
              <a:latin typeface="Times New Roman" panose="02020603050405020304" pitchFamily="18" charset="0"/>
              <a:cs typeface="Times New Roman" panose="02020603050405020304" pitchFamily="18" charset="0"/>
            </a:rPr>
            <a:t>спотовом</a:t>
          </a:r>
          <a:r>
            <a:rPr lang="ru-RU" sz="3200" dirty="0">
              <a:latin typeface="Times New Roman" panose="02020603050405020304" pitchFamily="18" charset="0"/>
              <a:cs typeface="Times New Roman" panose="02020603050405020304" pitchFamily="18" charset="0"/>
            </a:rPr>
            <a:t> и срочном сегментах валютного рынка снижается валютный риск.</a:t>
          </a:r>
        </a:p>
      </dgm:t>
    </dgm:pt>
    <dgm:pt modelId="{D70A373E-5D86-444E-AAC5-4FE9B46567AB}" type="parTrans" cxnId="{F42A1DFB-151C-46AF-A9B7-E694158DF3AA}">
      <dgm:prSet/>
      <dgm:spPr/>
      <dgm:t>
        <a:bodyPr/>
        <a:lstStyle/>
        <a:p>
          <a:endParaRPr lang="ru-RU"/>
        </a:p>
      </dgm:t>
    </dgm:pt>
    <dgm:pt modelId="{7108895D-4799-4D13-85D7-4A945AE727DF}" type="sibTrans" cxnId="{F42A1DFB-151C-46AF-A9B7-E694158DF3AA}">
      <dgm:prSet/>
      <dgm:spPr/>
      <dgm:t>
        <a:bodyPr/>
        <a:lstStyle/>
        <a:p>
          <a:endParaRPr lang="ru-RU"/>
        </a:p>
      </dgm:t>
    </dgm:pt>
    <dgm:pt modelId="{D7D0751F-D710-4A50-B4A6-C2DF1EED2C68}">
      <dgm:prSet custT="1"/>
      <dgm:spPr/>
      <dgm:t>
        <a:bodyPr/>
        <a:lstStyle/>
        <a:p>
          <a:r>
            <a:rPr lang="ru-RU" sz="3200">
              <a:latin typeface="Times New Roman" panose="02020603050405020304" pitchFamily="18" charset="0"/>
              <a:cs typeface="Times New Roman" panose="02020603050405020304" pitchFamily="18" charset="0"/>
            </a:rPr>
            <a:t>Последняя функция проявляется в возможности операторов получать прибыль в виде положительных курсовых разниц в результате осуществления операций покупки-продажи различных иностранных валют.</a:t>
          </a:r>
        </a:p>
      </dgm:t>
    </dgm:pt>
    <dgm:pt modelId="{63EE82B7-ED5D-4CC5-A3B6-56799E63DBBF}" type="parTrans" cxnId="{0DD27582-4CD9-4E4B-8DC7-962D657882F2}">
      <dgm:prSet/>
      <dgm:spPr/>
      <dgm:t>
        <a:bodyPr/>
        <a:lstStyle/>
        <a:p>
          <a:endParaRPr lang="ru-RU"/>
        </a:p>
      </dgm:t>
    </dgm:pt>
    <dgm:pt modelId="{73D80515-740F-4126-B6C1-8955B1D6EDF0}" type="sibTrans" cxnId="{0DD27582-4CD9-4E4B-8DC7-962D657882F2}">
      <dgm:prSet/>
      <dgm:spPr/>
      <dgm:t>
        <a:bodyPr/>
        <a:lstStyle/>
        <a:p>
          <a:endParaRPr lang="ru-RU"/>
        </a:p>
      </dgm:t>
    </dgm:pt>
    <dgm:pt modelId="{5B53FC6B-FBF1-49D9-AF10-A9D2566D96B7}" type="pres">
      <dgm:prSet presAssocID="{42F47A0B-6362-45E0-94B2-399AD11D696F}" presName="linearFlow" presStyleCnt="0">
        <dgm:presLayoutVars>
          <dgm:dir/>
          <dgm:resizeHandles val="exact"/>
        </dgm:presLayoutVars>
      </dgm:prSet>
      <dgm:spPr/>
    </dgm:pt>
    <dgm:pt modelId="{DADEF636-8234-41E5-B377-C27D0F73702D}" type="pres">
      <dgm:prSet presAssocID="{E1E27D81-68EA-45BE-B25A-4CB7822D2391}" presName="composite" presStyleCnt="0"/>
      <dgm:spPr/>
    </dgm:pt>
    <dgm:pt modelId="{85502874-3BC5-42A1-B89E-FD214752AAF6}" type="pres">
      <dgm:prSet presAssocID="{E1E27D81-68EA-45BE-B25A-4CB7822D2391}" presName="imgShp" presStyleLbl="fgImgPlace1" presStyleIdx="0" presStyleCnt="2" custScaleX="33066" custScaleY="59629" custLinFactNeighborX="-67212"/>
      <dgm:spPr/>
    </dgm:pt>
    <dgm:pt modelId="{E3243C02-3F54-4942-B7BA-A6D827E7A844}" type="pres">
      <dgm:prSet presAssocID="{E1E27D81-68EA-45BE-B25A-4CB7822D2391}" presName="txShp" presStyleLbl="node1" presStyleIdx="0" presStyleCnt="2" custScaleX="150376" custLinFactNeighborX="17748" custLinFactNeighborY="1003">
        <dgm:presLayoutVars>
          <dgm:bulletEnabled val="1"/>
        </dgm:presLayoutVars>
      </dgm:prSet>
      <dgm:spPr/>
    </dgm:pt>
    <dgm:pt modelId="{8432550E-A857-4685-AE65-B10D9AE6A122}" type="pres">
      <dgm:prSet presAssocID="{7108895D-4799-4D13-85D7-4A945AE727DF}" presName="spacing" presStyleCnt="0"/>
      <dgm:spPr/>
    </dgm:pt>
    <dgm:pt modelId="{F68FEC63-D8F1-458E-A779-FC1047A7F944}" type="pres">
      <dgm:prSet presAssocID="{D7D0751F-D710-4A50-B4A6-C2DF1EED2C68}" presName="composite" presStyleCnt="0"/>
      <dgm:spPr/>
    </dgm:pt>
    <dgm:pt modelId="{8652410D-3A06-46C4-9157-AFE80948D3D1}" type="pres">
      <dgm:prSet presAssocID="{D7D0751F-D710-4A50-B4A6-C2DF1EED2C68}" presName="imgShp" presStyleLbl="fgImgPlace1" presStyleIdx="1" presStyleCnt="2" custScaleX="33935" custScaleY="58064" custLinFactNeighborX="-70570" custLinFactNeighborY="-3338"/>
      <dgm:spPr/>
    </dgm:pt>
    <dgm:pt modelId="{7D4C3089-AD8B-4812-8E5D-7E98EF8F6416}" type="pres">
      <dgm:prSet presAssocID="{D7D0751F-D710-4A50-B4A6-C2DF1EED2C68}" presName="txShp" presStyleLbl="node1" presStyleIdx="1" presStyleCnt="2" custScaleX="150376" custLinFactNeighborX="-4213" custLinFactNeighborY="669">
        <dgm:presLayoutVars>
          <dgm:bulletEnabled val="1"/>
        </dgm:presLayoutVars>
      </dgm:prSet>
      <dgm:spPr/>
    </dgm:pt>
  </dgm:ptLst>
  <dgm:cxnLst>
    <dgm:cxn modelId="{FAAB9D79-6555-463D-8446-57513E7CBA09}" type="presOf" srcId="{D7D0751F-D710-4A50-B4A6-C2DF1EED2C68}" destId="{7D4C3089-AD8B-4812-8E5D-7E98EF8F6416}" srcOrd="0" destOrd="0" presId="urn:microsoft.com/office/officeart/2005/8/layout/vList3"/>
    <dgm:cxn modelId="{0DD27582-4CD9-4E4B-8DC7-962D657882F2}" srcId="{42F47A0B-6362-45E0-94B2-399AD11D696F}" destId="{D7D0751F-D710-4A50-B4A6-C2DF1EED2C68}" srcOrd="1" destOrd="0" parTransId="{63EE82B7-ED5D-4CC5-A3B6-56799E63DBBF}" sibTransId="{73D80515-740F-4126-B6C1-8955B1D6EDF0}"/>
    <dgm:cxn modelId="{F7DE9C9B-00BC-4C1E-832D-69D3931AC185}" type="presOf" srcId="{42F47A0B-6362-45E0-94B2-399AD11D696F}" destId="{5B53FC6B-FBF1-49D9-AF10-A9D2566D96B7}" srcOrd="0" destOrd="0" presId="urn:microsoft.com/office/officeart/2005/8/layout/vList3"/>
    <dgm:cxn modelId="{230AEDB0-DC71-4114-8939-4BE44DD31402}" type="presOf" srcId="{E1E27D81-68EA-45BE-B25A-4CB7822D2391}" destId="{E3243C02-3F54-4942-B7BA-A6D827E7A844}" srcOrd="0" destOrd="0" presId="urn:microsoft.com/office/officeart/2005/8/layout/vList3"/>
    <dgm:cxn modelId="{F42A1DFB-151C-46AF-A9B7-E694158DF3AA}" srcId="{42F47A0B-6362-45E0-94B2-399AD11D696F}" destId="{E1E27D81-68EA-45BE-B25A-4CB7822D2391}" srcOrd="0" destOrd="0" parTransId="{D70A373E-5D86-444E-AAC5-4FE9B46567AB}" sibTransId="{7108895D-4799-4D13-85D7-4A945AE727DF}"/>
    <dgm:cxn modelId="{31664061-52A3-4787-A9F2-F6C2FB7037FD}" type="presParOf" srcId="{5B53FC6B-FBF1-49D9-AF10-A9D2566D96B7}" destId="{DADEF636-8234-41E5-B377-C27D0F73702D}" srcOrd="0" destOrd="0" presId="urn:microsoft.com/office/officeart/2005/8/layout/vList3"/>
    <dgm:cxn modelId="{126DC518-1DBC-474B-8CBD-4C55CE941784}" type="presParOf" srcId="{DADEF636-8234-41E5-B377-C27D0F73702D}" destId="{85502874-3BC5-42A1-B89E-FD214752AAF6}" srcOrd="0" destOrd="0" presId="urn:microsoft.com/office/officeart/2005/8/layout/vList3"/>
    <dgm:cxn modelId="{67CDE9F9-37A1-423D-AAC4-F7E6A1F21759}" type="presParOf" srcId="{DADEF636-8234-41E5-B377-C27D0F73702D}" destId="{E3243C02-3F54-4942-B7BA-A6D827E7A844}" srcOrd="1" destOrd="0" presId="urn:microsoft.com/office/officeart/2005/8/layout/vList3"/>
    <dgm:cxn modelId="{5D1C580D-15C1-44E7-856A-4826B2221CE7}" type="presParOf" srcId="{5B53FC6B-FBF1-49D9-AF10-A9D2566D96B7}" destId="{8432550E-A857-4685-AE65-B10D9AE6A122}" srcOrd="1" destOrd="0" presId="urn:microsoft.com/office/officeart/2005/8/layout/vList3"/>
    <dgm:cxn modelId="{946FF0B5-8406-4261-9255-3E427160A9CD}" type="presParOf" srcId="{5B53FC6B-FBF1-49D9-AF10-A9D2566D96B7}" destId="{F68FEC63-D8F1-458E-A779-FC1047A7F944}" srcOrd="2" destOrd="0" presId="urn:microsoft.com/office/officeart/2005/8/layout/vList3"/>
    <dgm:cxn modelId="{FF35C598-3044-4D86-A515-17B7CB3FFD31}" type="presParOf" srcId="{F68FEC63-D8F1-458E-A779-FC1047A7F944}" destId="{8652410D-3A06-46C4-9157-AFE80948D3D1}" srcOrd="0" destOrd="0" presId="urn:microsoft.com/office/officeart/2005/8/layout/vList3"/>
    <dgm:cxn modelId="{CB48DFEB-0709-4F1E-A30F-3C3CE7035898}" type="presParOf" srcId="{F68FEC63-D8F1-458E-A779-FC1047A7F944}" destId="{7D4C3089-AD8B-4812-8E5D-7E98EF8F6416}"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5EC020-8A95-4878-95B1-5C61097EACF9}">
      <dsp:nvSpPr>
        <dsp:cNvPr id="0" name=""/>
        <dsp:cNvSpPr/>
      </dsp:nvSpPr>
      <dsp:spPr>
        <a:xfrm rot="10800000">
          <a:off x="-2" y="1477"/>
          <a:ext cx="11303880" cy="2253704"/>
        </a:xfrm>
        <a:prstGeom prst="homePlat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1451" tIns="91440" rIns="170688" bIns="91440" numCol="1" spcCol="1270" anchor="ctr" anchorCtr="0">
          <a:noAutofit/>
        </a:bodyPr>
        <a:lstStyle/>
        <a:p>
          <a:pPr marL="0" lvl="0" indent="0" algn="ctr" defTabSz="1066800">
            <a:lnSpc>
              <a:spcPct val="90000"/>
            </a:lnSpc>
            <a:spcBef>
              <a:spcPct val="0"/>
            </a:spcBef>
            <a:spcAft>
              <a:spcPct val="35000"/>
            </a:spcAft>
            <a:buNone/>
          </a:pPr>
          <a:r>
            <a:rPr lang="ru-RU" sz="2400" kern="1200" dirty="0">
              <a:latin typeface="Times New Roman" panose="02020603050405020304" pitchFamily="18" charset="0"/>
              <a:cs typeface="Times New Roman" panose="02020603050405020304" pitchFamily="18" charset="0"/>
            </a:rPr>
            <a:t>Первая функция осуществляется благодаря рыночному механизму спроса и предложения, именно под воздействием соотношения спроса и предложения определяются курсы обмена одной валюты на другую. Кроме этого, национальный регулятор с помощью валютных интервенций может оказывать воздействие на курс национальной валюты, проводя валютные интервенции, и таким образом, увеличивая предложение иностранной валюты на рынке, происходит укрепление курса национальной валюты.</a:t>
          </a:r>
        </a:p>
      </dsp:txBody>
      <dsp:txXfrm rot="10800000">
        <a:off x="563424" y="1477"/>
        <a:ext cx="10740454" cy="2253704"/>
      </dsp:txXfrm>
    </dsp:sp>
    <dsp:sp modelId="{A7ECD9D2-D116-4E3E-9427-8C6A349323CA}">
      <dsp:nvSpPr>
        <dsp:cNvPr id="0" name=""/>
        <dsp:cNvSpPr/>
      </dsp:nvSpPr>
      <dsp:spPr>
        <a:xfrm>
          <a:off x="0" y="526237"/>
          <a:ext cx="544410" cy="1125970"/>
        </a:xfrm>
        <a:prstGeom prst="ellipse">
          <a:avLst/>
        </a:prstGeom>
        <a:solidFill>
          <a:schemeClr val="accent1">
            <a:tint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B5F44FD-CBA0-4A4D-BA9E-ACB03CCFAAB5}">
      <dsp:nvSpPr>
        <dsp:cNvPr id="0" name=""/>
        <dsp:cNvSpPr/>
      </dsp:nvSpPr>
      <dsp:spPr>
        <a:xfrm rot="10800000">
          <a:off x="15856" y="2545094"/>
          <a:ext cx="11288019" cy="1666241"/>
        </a:xfrm>
        <a:prstGeom prst="homePlat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1451" tIns="91440" rIns="170688" bIns="91440" numCol="1" spcCol="1270" anchor="ctr" anchorCtr="0">
          <a:noAutofit/>
        </a:bodyPr>
        <a:lstStyle/>
        <a:p>
          <a:pPr marL="0" lvl="0" indent="0" algn="ctr" defTabSz="1066800">
            <a:lnSpc>
              <a:spcPct val="90000"/>
            </a:lnSpc>
            <a:spcBef>
              <a:spcPct val="0"/>
            </a:spcBef>
            <a:spcAft>
              <a:spcPct val="35000"/>
            </a:spcAft>
            <a:buNone/>
          </a:pPr>
          <a:r>
            <a:rPr lang="ru-RU" sz="2400" kern="1200" dirty="0">
              <a:latin typeface="Times New Roman" panose="02020603050405020304" pitchFamily="18" charset="0"/>
              <a:cs typeface="Times New Roman" panose="02020603050405020304" pitchFamily="18" charset="0"/>
            </a:rPr>
            <a:t>Функция обслуживания внешнеэкономической деятельности проявляется в том, что экономическим агентам для осуществления расчетов по внешнеэкономическим контрактам необходимо покупать различную иностранную валюту, которая и является активом валютного рынка.</a:t>
          </a:r>
        </a:p>
      </dsp:txBody>
      <dsp:txXfrm rot="10800000">
        <a:off x="432416" y="2545094"/>
        <a:ext cx="10871459" cy="1666241"/>
      </dsp:txXfrm>
    </dsp:sp>
    <dsp:sp modelId="{69A0A843-7CCC-46D0-B067-651CD596D83E}">
      <dsp:nvSpPr>
        <dsp:cNvPr id="0" name=""/>
        <dsp:cNvSpPr/>
      </dsp:nvSpPr>
      <dsp:spPr>
        <a:xfrm>
          <a:off x="15772" y="2760294"/>
          <a:ext cx="546923" cy="1236683"/>
        </a:xfrm>
        <a:prstGeom prst="ellipse">
          <a:avLst/>
        </a:prstGeom>
        <a:solidFill>
          <a:schemeClr val="accent1">
            <a:tint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D7DC9B5-6AB7-4819-B91B-D579FCEB58C8}">
      <dsp:nvSpPr>
        <dsp:cNvPr id="0" name=""/>
        <dsp:cNvSpPr/>
      </dsp:nvSpPr>
      <dsp:spPr>
        <a:xfrm rot="10800000">
          <a:off x="-2" y="4600318"/>
          <a:ext cx="11303880" cy="1720176"/>
        </a:xfrm>
        <a:prstGeom prst="homePlat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1451" tIns="91440" rIns="170688" bIns="91440" numCol="1" spcCol="1270" anchor="ctr" anchorCtr="0">
          <a:noAutofit/>
        </a:bodyPr>
        <a:lstStyle/>
        <a:p>
          <a:pPr marL="0" lvl="0" indent="0" algn="ctr" defTabSz="1066800">
            <a:lnSpc>
              <a:spcPct val="90000"/>
            </a:lnSpc>
            <a:spcBef>
              <a:spcPct val="0"/>
            </a:spcBef>
            <a:spcAft>
              <a:spcPct val="35000"/>
            </a:spcAft>
            <a:buNone/>
          </a:pPr>
          <a:r>
            <a:rPr lang="ru-RU" sz="2400" kern="1200" dirty="0">
              <a:latin typeface="Times New Roman" panose="02020603050405020304" pitchFamily="18" charset="0"/>
              <a:cs typeface="Times New Roman" panose="02020603050405020304" pitchFamily="18" charset="0"/>
            </a:rPr>
            <a:t>Функция диверсификации валютных активов заключается в том, что валютный рынок предоставляет своим операторам возможность формировать портфели активов, выраженных в разных валютах, и таким образом снижать валютный риск.</a:t>
          </a:r>
        </a:p>
      </dsp:txBody>
      <dsp:txXfrm rot="10800000">
        <a:off x="430042" y="4600318"/>
        <a:ext cx="10873836" cy="1720176"/>
      </dsp:txXfrm>
    </dsp:sp>
    <dsp:sp modelId="{57785D90-4206-4492-AD06-385E0C6033FF}">
      <dsp:nvSpPr>
        <dsp:cNvPr id="0" name=""/>
        <dsp:cNvSpPr/>
      </dsp:nvSpPr>
      <dsp:spPr>
        <a:xfrm>
          <a:off x="12816" y="4922483"/>
          <a:ext cx="522156" cy="1076300"/>
        </a:xfrm>
        <a:prstGeom prst="ellipse">
          <a:avLst/>
        </a:prstGeom>
        <a:solidFill>
          <a:schemeClr val="accent1">
            <a:tint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243C02-3F54-4942-B7BA-A6D827E7A844}">
      <dsp:nvSpPr>
        <dsp:cNvPr id="0" name=""/>
        <dsp:cNvSpPr/>
      </dsp:nvSpPr>
      <dsp:spPr>
        <a:xfrm rot="10800000">
          <a:off x="-2" y="23772"/>
          <a:ext cx="11754950" cy="2357360"/>
        </a:xfrm>
        <a:prstGeom prst="homePlat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39530" tIns="121920" rIns="227584" bIns="121920" numCol="1" spcCol="1270" anchor="ctr" anchorCtr="0">
          <a:noAutofit/>
        </a:bodyPr>
        <a:lstStyle/>
        <a:p>
          <a:pPr marL="0" lvl="0" indent="0" algn="ctr" defTabSz="1422400">
            <a:lnSpc>
              <a:spcPct val="90000"/>
            </a:lnSpc>
            <a:spcBef>
              <a:spcPct val="0"/>
            </a:spcBef>
            <a:spcAft>
              <a:spcPct val="35000"/>
            </a:spcAft>
            <a:buNone/>
          </a:pPr>
          <a:r>
            <a:rPr lang="ru-RU" sz="3200" kern="1200" dirty="0">
              <a:latin typeface="Times New Roman" panose="02020603050405020304" pitchFamily="18" charset="0"/>
              <a:cs typeface="Times New Roman" panose="02020603050405020304" pitchFamily="18" charset="0"/>
            </a:rPr>
            <a:t>Функция страхования (хеджирования) валютных рисков обеспечивается наличием </a:t>
          </a:r>
          <a:r>
            <a:rPr lang="ru-RU" sz="3200" kern="1200" dirty="0" err="1">
              <a:latin typeface="Times New Roman" panose="02020603050405020304" pitchFamily="18" charset="0"/>
              <a:cs typeface="Times New Roman" panose="02020603050405020304" pitchFamily="18" charset="0"/>
            </a:rPr>
            <a:t>спотового</a:t>
          </a:r>
          <a:r>
            <a:rPr lang="ru-RU" sz="3200" kern="1200" dirty="0">
              <a:latin typeface="Times New Roman" panose="02020603050405020304" pitchFamily="18" charset="0"/>
              <a:cs typeface="Times New Roman" panose="02020603050405020304" pitchFamily="18" charset="0"/>
            </a:rPr>
            <a:t> и срочного сегментов валютного рынка; с помощью открытия разнонаправленных позиций на </a:t>
          </a:r>
          <a:r>
            <a:rPr lang="ru-RU" sz="3200" kern="1200" dirty="0" err="1">
              <a:latin typeface="Times New Roman" panose="02020603050405020304" pitchFamily="18" charset="0"/>
              <a:cs typeface="Times New Roman" panose="02020603050405020304" pitchFamily="18" charset="0"/>
            </a:rPr>
            <a:t>спотовом</a:t>
          </a:r>
          <a:r>
            <a:rPr lang="ru-RU" sz="3200" kern="1200" dirty="0">
              <a:latin typeface="Times New Roman" panose="02020603050405020304" pitchFamily="18" charset="0"/>
              <a:cs typeface="Times New Roman" panose="02020603050405020304" pitchFamily="18" charset="0"/>
            </a:rPr>
            <a:t> и срочном сегментах валютного рынка снижается валютный риск.</a:t>
          </a:r>
        </a:p>
      </dsp:txBody>
      <dsp:txXfrm rot="10800000">
        <a:off x="589338" y="23772"/>
        <a:ext cx="11165610" cy="2357360"/>
      </dsp:txXfrm>
    </dsp:sp>
    <dsp:sp modelId="{85502874-3BC5-42A1-B89E-FD214752AAF6}">
      <dsp:nvSpPr>
        <dsp:cNvPr id="0" name=""/>
        <dsp:cNvSpPr/>
      </dsp:nvSpPr>
      <dsp:spPr>
        <a:xfrm>
          <a:off x="0" y="475973"/>
          <a:ext cx="779484" cy="1405670"/>
        </a:xfrm>
        <a:prstGeom prst="ellipse">
          <a:avLst/>
        </a:prstGeom>
        <a:solidFill>
          <a:schemeClr val="accent1">
            <a:tint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D4C3089-AD8B-4812-8E5D-7E98EF8F6416}">
      <dsp:nvSpPr>
        <dsp:cNvPr id="0" name=""/>
        <dsp:cNvSpPr/>
      </dsp:nvSpPr>
      <dsp:spPr>
        <a:xfrm rot="10800000">
          <a:off x="-2" y="3061306"/>
          <a:ext cx="11754950" cy="2357360"/>
        </a:xfrm>
        <a:prstGeom prst="homePlat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39530" tIns="121920" rIns="227584" bIns="121920" numCol="1" spcCol="1270" anchor="ctr" anchorCtr="0">
          <a:noAutofit/>
        </a:bodyPr>
        <a:lstStyle/>
        <a:p>
          <a:pPr marL="0" lvl="0" indent="0" algn="ctr" defTabSz="1422400">
            <a:lnSpc>
              <a:spcPct val="90000"/>
            </a:lnSpc>
            <a:spcBef>
              <a:spcPct val="0"/>
            </a:spcBef>
            <a:spcAft>
              <a:spcPct val="35000"/>
            </a:spcAft>
            <a:buNone/>
          </a:pPr>
          <a:r>
            <a:rPr lang="ru-RU" sz="3200" kern="1200">
              <a:latin typeface="Times New Roman" panose="02020603050405020304" pitchFamily="18" charset="0"/>
              <a:cs typeface="Times New Roman" panose="02020603050405020304" pitchFamily="18" charset="0"/>
            </a:rPr>
            <a:t>Последняя функция проявляется в возможности операторов получать прибыль в виде положительных курсовых разниц в результате осуществления операций покупки-продажи различных иностранных валют.</a:t>
          </a:r>
        </a:p>
      </dsp:txBody>
      <dsp:txXfrm rot="10800000">
        <a:off x="589338" y="3061306"/>
        <a:ext cx="11165610" cy="2357360"/>
      </dsp:txXfrm>
    </dsp:sp>
    <dsp:sp modelId="{8652410D-3A06-46C4-9157-AFE80948D3D1}">
      <dsp:nvSpPr>
        <dsp:cNvPr id="0" name=""/>
        <dsp:cNvSpPr/>
      </dsp:nvSpPr>
      <dsp:spPr>
        <a:xfrm>
          <a:off x="0" y="3476780"/>
          <a:ext cx="799970" cy="1368777"/>
        </a:xfrm>
        <a:prstGeom prst="ellipse">
          <a:avLst/>
        </a:prstGeom>
        <a:solidFill>
          <a:schemeClr val="accent1">
            <a:tint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ru-RU"/>
              <a:t>Образец заголовка</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smtClean="0"/>
              <a:t>10/25/2020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467710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4509A250-FF31-4206-8172-F9D3106AACB1}" type="datetimeFigureOut">
              <a:rPr lang="en-US" smtClean="0"/>
              <a:t>10/25/2020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72906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ru-RU"/>
              <a:t>Образец заголовка</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4" name="Date Placeholder 3"/>
          <p:cNvSpPr>
            <a:spLocks noGrp="1"/>
          </p:cNvSpPr>
          <p:nvPr>
            <p:ph type="dt" sz="half" idx="10"/>
          </p:nvPr>
        </p:nvSpPr>
        <p:spPr/>
        <p:txBody>
          <a:bodyPr/>
          <a:lstStyle/>
          <a:p>
            <a:fld id="{4509A250-FF31-4206-8172-F9D3106AACB1}" type="datetimeFigureOut">
              <a:rPr lang="en-US" smtClean="0"/>
              <a:t>10/25/2020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1641101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ru-RU"/>
              <a:t>Образец заголовка</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4" name="Date Placeholder 3"/>
          <p:cNvSpPr>
            <a:spLocks noGrp="1"/>
          </p:cNvSpPr>
          <p:nvPr>
            <p:ph type="dt" sz="half" idx="10"/>
          </p:nvPr>
        </p:nvSpPr>
        <p:spPr/>
        <p:txBody>
          <a:bodyPr/>
          <a:lstStyle/>
          <a:p>
            <a:fld id="{4509A250-FF31-4206-8172-F9D3106AACB1}" type="datetimeFigureOut">
              <a:rPr lang="en-US" smtClean="0"/>
              <a:t>10/25/2020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4299931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509A250-FF31-4206-8172-F9D3106AACB1}" type="datetimeFigureOut">
              <a:rPr lang="en-US" smtClean="0"/>
              <a:t>10/25/2020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42880853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a:t>Образец заголовка</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smtClean="0"/>
              <a:t>10/25/2020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5029302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a:t>Образец заголовка</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smtClean="0"/>
              <a:t>10/25/2020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4930056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10/25/2020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520433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ru-RU"/>
              <a:t>Образец заголовка</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10/25/2020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750794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10/25/2020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4196119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9796027F-7875-4030-9381-8BD8C4F21935}" type="datetimeFigureOut">
              <a:rPr lang="en-US" smtClean="0"/>
              <a:t>10/25/2020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7881618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smtClean="0"/>
              <a:t>10/25/2020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2199058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smtClean="0"/>
              <a:t>10/25/2020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542585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smtClean="0"/>
              <a:t>10/25/2020</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986550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smtClean="0"/>
              <a:t>10/25/2020</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4294495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ru-RU"/>
              <a:t>Образец заголовка</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7" name="Date Placeholder 4"/>
          <p:cNvSpPr>
            <a:spLocks noGrp="1"/>
          </p:cNvSpPr>
          <p:nvPr>
            <p:ph type="dt" sz="half" idx="10"/>
          </p:nvPr>
        </p:nvSpPr>
        <p:spPr/>
        <p:txBody>
          <a:bodyPr/>
          <a:lstStyle/>
          <a:p>
            <a:fld id="{4509A250-FF31-4206-8172-F9D3106AACB1}" type="datetimeFigureOut">
              <a:rPr lang="en-US" smtClean="0"/>
              <a:t>10/25/2020</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681477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4509A250-FF31-4206-8172-F9D3106AACB1}" type="datetimeFigureOut">
              <a:rPr lang="en-US" smtClean="0"/>
              <a:t>10/25/2020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3380226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ru-RU"/>
              <a:t>Образец заголовка</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smtClean="0"/>
              <a:t>10/25/2020</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smtClean="0"/>
              <a:t>‹#›</a:t>
            </a:fld>
            <a:endParaRPr lang="en-US" dirty="0"/>
          </a:p>
        </p:txBody>
      </p:sp>
    </p:spTree>
    <p:extLst>
      <p:ext uri="{BB962C8B-B14F-4D97-AF65-F5344CB8AC3E}">
        <p14:creationId xmlns:p14="http://schemas.microsoft.com/office/powerpoint/2010/main" val="3091411855"/>
      </p:ext>
    </p:extLst>
  </p:cSld>
  <p:clrMap bg1="dk1" tx1="lt1" bg2="dk2" tx2="lt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3" r:id="rId12"/>
    <p:sldLayoutId id="2147483684" r:id="rId13"/>
    <p:sldLayoutId id="2147483685" r:id="rId14"/>
    <p:sldLayoutId id="2147483686" r:id="rId15"/>
    <p:sldLayoutId id="2147483687" r:id="rId16"/>
    <p:sldLayoutId id="2147483688"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55411" y="677917"/>
            <a:ext cx="8825658" cy="859649"/>
          </a:xfrm>
        </p:spPr>
        <p:txBody>
          <a:bodyPr/>
          <a:lstStyle/>
          <a:p>
            <a:pPr algn="ctr"/>
            <a:r>
              <a:rPr lang="ru-RU" sz="4000" b="1" dirty="0">
                <a:latin typeface="Times New Roman" panose="02020603050405020304" pitchFamily="18" charset="0"/>
                <a:cs typeface="Times New Roman" panose="02020603050405020304" pitchFamily="18" charset="0"/>
              </a:rPr>
              <a:t>Тема № 2 «Валютный рынок»</a:t>
            </a:r>
            <a:endParaRPr lang="ru-RU" sz="4000"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1241666" y="2042062"/>
            <a:ext cx="8825658" cy="861420"/>
          </a:xfrm>
        </p:spPr>
        <p:txBody>
          <a:bodyPr>
            <a:noAutofit/>
          </a:bodyPr>
          <a:lstStyle/>
          <a:p>
            <a:pPr lvl="0"/>
            <a:r>
              <a:rPr lang="ru-RU" sz="1800" dirty="0">
                <a:solidFill>
                  <a:schemeClr val="tx1">
                    <a:lumMod val="95000"/>
                  </a:schemeClr>
                </a:solidFill>
                <a:latin typeface="Times New Roman" panose="02020603050405020304" pitchFamily="18" charset="0"/>
                <a:cs typeface="Times New Roman" panose="02020603050405020304" pitchFamily="18" charset="0"/>
              </a:rPr>
              <a:t>1. Понятие валютного рынка и его структура.</a:t>
            </a:r>
          </a:p>
          <a:p>
            <a:pPr lvl="0"/>
            <a:r>
              <a:rPr lang="ru-RU" sz="1800" dirty="0">
                <a:solidFill>
                  <a:schemeClr val="tx1">
                    <a:lumMod val="95000"/>
                  </a:schemeClr>
                </a:solidFill>
                <a:latin typeface="Times New Roman" panose="02020603050405020304" pitchFamily="18" charset="0"/>
                <a:cs typeface="Times New Roman" panose="02020603050405020304" pitchFamily="18" charset="0"/>
              </a:rPr>
              <a:t>2. Основные участники валютного рынка и их операции.</a:t>
            </a:r>
          </a:p>
          <a:p>
            <a:pPr lvl="0"/>
            <a:r>
              <a:rPr lang="ru-RU" sz="1800" dirty="0">
                <a:solidFill>
                  <a:schemeClr val="tx1">
                    <a:lumMod val="95000"/>
                  </a:schemeClr>
                </a:solidFill>
                <a:latin typeface="Times New Roman" panose="02020603050405020304" pitchFamily="18" charset="0"/>
                <a:cs typeface="Times New Roman" panose="02020603050405020304" pitchFamily="18" charset="0"/>
              </a:rPr>
              <a:t>3. Валютные операции на национальном валютном рынке.</a:t>
            </a:r>
          </a:p>
          <a:p>
            <a:pPr lvl="0"/>
            <a:r>
              <a:rPr lang="ru-RU" sz="1800" dirty="0">
                <a:solidFill>
                  <a:schemeClr val="tx1">
                    <a:lumMod val="95000"/>
                  </a:schemeClr>
                </a:solidFill>
                <a:latin typeface="Times New Roman" panose="02020603050405020304" pitchFamily="18" charset="0"/>
                <a:cs typeface="Times New Roman" panose="02020603050405020304" pitchFamily="18" charset="0"/>
              </a:rPr>
              <a:t>4. Основные финансовые инструменты валютного рынка и стратегии участников рынка.</a:t>
            </a:r>
          </a:p>
          <a:p>
            <a:pPr lvl="0"/>
            <a:r>
              <a:rPr lang="ru-RU" sz="1800" dirty="0">
                <a:solidFill>
                  <a:schemeClr val="tx1">
                    <a:lumMod val="95000"/>
                  </a:schemeClr>
                </a:solidFill>
                <a:latin typeface="Times New Roman" panose="02020603050405020304" pitchFamily="18" charset="0"/>
                <a:cs typeface="Times New Roman" panose="02020603050405020304" pitchFamily="18" charset="0"/>
              </a:rPr>
              <a:t>5. Регулирование открытых валютных позиций банков Банком России (</a:t>
            </a:r>
            <a:r>
              <a:rPr lang="ru-RU" sz="1800" i="1" dirty="0">
                <a:solidFill>
                  <a:schemeClr val="tx1">
                    <a:lumMod val="95000"/>
                  </a:schemeClr>
                </a:solidFill>
                <a:latin typeface="Times New Roman" panose="02020603050405020304" pitchFamily="18" charset="0"/>
                <a:cs typeface="Times New Roman" panose="02020603050405020304" pitchFamily="18" charset="0"/>
              </a:rPr>
              <a:t>самостоятельное изучение</a:t>
            </a:r>
            <a:r>
              <a:rPr lang="ru-RU" sz="1800" dirty="0">
                <a:solidFill>
                  <a:schemeClr val="tx1">
                    <a:lumMod val="95000"/>
                  </a:schemeClr>
                </a:solidFill>
                <a:latin typeface="Times New Roman" panose="02020603050405020304" pitchFamily="18" charset="0"/>
                <a:cs typeface="Times New Roman" panose="02020603050405020304" pitchFamily="18" charset="0"/>
              </a:rPr>
              <a:t>).</a:t>
            </a:r>
          </a:p>
          <a:p>
            <a:endParaRPr lang="ru-RU" sz="1800" dirty="0">
              <a:solidFill>
                <a:schemeClr val="tx1">
                  <a:lumMod val="9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326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3011213" y="354724"/>
            <a:ext cx="5407573" cy="78039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3200">
                <a:latin typeface="Times New Roman" panose="02020603050405020304" pitchFamily="18" charset="0"/>
                <a:cs typeface="Times New Roman" panose="02020603050405020304" pitchFamily="18" charset="0"/>
              </a:rPr>
              <a:t>Валютные рынки </a:t>
            </a:r>
          </a:p>
        </p:txBody>
      </p:sp>
      <p:sp>
        <p:nvSpPr>
          <p:cNvPr id="3" name="Скругленный прямоугольник 2"/>
          <p:cNvSpPr/>
          <p:nvPr/>
        </p:nvSpPr>
        <p:spPr>
          <a:xfrm>
            <a:off x="141891" y="1728952"/>
            <a:ext cx="5407573" cy="91965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2800" dirty="0">
                <a:latin typeface="Times New Roman" panose="02020603050405020304" pitchFamily="18" charset="0"/>
                <a:cs typeface="Times New Roman" panose="02020603050405020304" pitchFamily="18" charset="0"/>
              </a:rPr>
              <a:t>По способу проведения операций</a:t>
            </a:r>
          </a:p>
        </p:txBody>
      </p:sp>
      <p:sp>
        <p:nvSpPr>
          <p:cNvPr id="4" name="Скругленный прямоугольник 3"/>
          <p:cNvSpPr/>
          <p:nvPr/>
        </p:nvSpPr>
        <p:spPr>
          <a:xfrm>
            <a:off x="6522980" y="1728952"/>
            <a:ext cx="4639006" cy="91965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2800" dirty="0">
                <a:latin typeface="Times New Roman" panose="02020603050405020304" pitchFamily="18" charset="0"/>
                <a:cs typeface="Times New Roman" panose="02020603050405020304" pitchFamily="18" charset="0"/>
              </a:rPr>
              <a:t>В за­висимости от срочности валютных сделок</a:t>
            </a:r>
          </a:p>
        </p:txBody>
      </p:sp>
      <p:sp>
        <p:nvSpPr>
          <p:cNvPr id="5" name="Скругленный прямоугольник 4"/>
          <p:cNvSpPr/>
          <p:nvPr/>
        </p:nvSpPr>
        <p:spPr>
          <a:xfrm>
            <a:off x="70943" y="2874580"/>
            <a:ext cx="2490953" cy="103526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2400" dirty="0">
                <a:latin typeface="Times New Roman" panose="02020603050405020304" pitchFamily="18" charset="0"/>
                <a:cs typeface="Times New Roman" panose="02020603050405020304" pitchFamily="18" charset="0"/>
              </a:rPr>
              <a:t>организованный (биржевой)</a:t>
            </a:r>
          </a:p>
        </p:txBody>
      </p:sp>
      <p:sp>
        <p:nvSpPr>
          <p:cNvPr id="6" name="Скругленный прямоугольник 5"/>
          <p:cNvSpPr/>
          <p:nvPr/>
        </p:nvSpPr>
        <p:spPr>
          <a:xfrm>
            <a:off x="2640726" y="2874580"/>
            <a:ext cx="2908738" cy="103526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2400" dirty="0">
                <a:latin typeface="Times New Roman" panose="02020603050405020304" pitchFamily="18" charset="0"/>
                <a:cs typeface="Times New Roman" panose="02020603050405020304" pitchFamily="18" charset="0"/>
              </a:rPr>
              <a:t>неорганизованный (</a:t>
            </a:r>
            <a:r>
              <a:rPr lang="ru-RU" sz="2400" dirty="0" err="1">
                <a:latin typeface="Times New Roman" panose="02020603050405020304" pitchFamily="18" charset="0"/>
                <a:cs typeface="Times New Roman" panose="02020603050405020304" pitchFamily="18" charset="0"/>
              </a:rPr>
              <a:t>небиржевой</a:t>
            </a:r>
            <a:r>
              <a:rPr lang="ru-RU" sz="2400" dirty="0">
                <a:latin typeface="Times New Roman" panose="02020603050405020304" pitchFamily="18" charset="0"/>
                <a:cs typeface="Times New Roman" panose="02020603050405020304" pitchFamily="18" charset="0"/>
              </a:rPr>
              <a:t>) </a:t>
            </a:r>
          </a:p>
        </p:txBody>
      </p:sp>
      <p:sp>
        <p:nvSpPr>
          <p:cNvPr id="7" name="Скругленный прямоугольник 6"/>
          <p:cNvSpPr/>
          <p:nvPr/>
        </p:nvSpPr>
        <p:spPr>
          <a:xfrm>
            <a:off x="6522980" y="2874578"/>
            <a:ext cx="2490953" cy="103526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2400" dirty="0">
                <a:latin typeface="Times New Roman" panose="02020603050405020304" pitchFamily="18" charset="0"/>
                <a:cs typeface="Times New Roman" panose="02020603050405020304" pitchFamily="18" charset="0"/>
              </a:rPr>
              <a:t>кассовый (наличный) </a:t>
            </a:r>
          </a:p>
        </p:txBody>
      </p:sp>
      <p:sp>
        <p:nvSpPr>
          <p:cNvPr id="8" name="Скругленный прямоугольник 7"/>
          <p:cNvSpPr/>
          <p:nvPr/>
        </p:nvSpPr>
        <p:spPr>
          <a:xfrm>
            <a:off x="9540766" y="2874578"/>
            <a:ext cx="1621220" cy="103526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2400" dirty="0">
                <a:latin typeface="Times New Roman" panose="02020603050405020304" pitchFamily="18" charset="0"/>
                <a:cs typeface="Times New Roman" panose="02020603050405020304" pitchFamily="18" charset="0"/>
              </a:rPr>
              <a:t>срочный</a:t>
            </a:r>
          </a:p>
        </p:txBody>
      </p:sp>
      <p:cxnSp>
        <p:nvCxnSpPr>
          <p:cNvPr id="10" name="Прямая со стрелкой 9"/>
          <p:cNvCxnSpPr/>
          <p:nvPr/>
        </p:nvCxnSpPr>
        <p:spPr>
          <a:xfrm flipH="1">
            <a:off x="4095095" y="1135117"/>
            <a:ext cx="729153" cy="5360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Прямая со стрелкой 11"/>
          <p:cNvCxnSpPr/>
          <p:nvPr/>
        </p:nvCxnSpPr>
        <p:spPr>
          <a:xfrm>
            <a:off x="6684579" y="1135117"/>
            <a:ext cx="559676" cy="59383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Прямая со стрелкой 13"/>
          <p:cNvCxnSpPr/>
          <p:nvPr/>
        </p:nvCxnSpPr>
        <p:spPr>
          <a:xfrm flipH="1">
            <a:off x="1765738" y="2648607"/>
            <a:ext cx="157655" cy="2259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Прямая со стрелкой 15"/>
          <p:cNvCxnSpPr/>
          <p:nvPr/>
        </p:nvCxnSpPr>
        <p:spPr>
          <a:xfrm>
            <a:off x="3310759" y="2648607"/>
            <a:ext cx="134007" cy="2259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Прямая со стрелкой 17"/>
          <p:cNvCxnSpPr/>
          <p:nvPr/>
        </p:nvCxnSpPr>
        <p:spPr>
          <a:xfrm flipH="1">
            <a:off x="7922172" y="2648607"/>
            <a:ext cx="189187" cy="2259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Прямая со стрелкой 19"/>
          <p:cNvCxnSpPr/>
          <p:nvPr/>
        </p:nvCxnSpPr>
        <p:spPr>
          <a:xfrm>
            <a:off x="9861331" y="2648607"/>
            <a:ext cx="220717" cy="2259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87950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04952" y="2407659"/>
            <a:ext cx="11642834" cy="830997"/>
          </a:xfrm>
          <a:prstGeom prst="rect">
            <a:avLst/>
          </a:prstGeom>
        </p:spPr>
        <p:txBody>
          <a:bodyPr wrap="square">
            <a:spAutoFit/>
          </a:bodyPr>
          <a:lstStyle/>
          <a:p>
            <a:pPr indent="450215" algn="ctr">
              <a:lnSpc>
                <a:spcPct val="150000"/>
              </a:lnSpc>
              <a:spcBef>
                <a:spcPts val="9000"/>
              </a:spcBef>
              <a:spcAft>
                <a:spcPts val="0"/>
              </a:spcAft>
            </a:pPr>
            <a:r>
              <a:rPr lang="ru-RU" sz="3200" b="1" dirty="0">
                <a:latin typeface="Times New Roman" panose="02020603050405020304" pitchFamily="18" charset="0"/>
                <a:ea typeface="Arial Narrow" panose="020B0606020202030204" pitchFamily="34" charset="0"/>
                <a:cs typeface="Arial Narrow" panose="020B0606020202030204" pitchFamily="34" charset="0"/>
              </a:rPr>
              <a:t>2. Основные участники валютного рынка и их операции</a:t>
            </a:r>
            <a:endParaRPr lang="ru-RU" sz="3200" dirty="0">
              <a:effectLst/>
              <a:latin typeface="Arial Narrow" panose="020B0606020202030204" pitchFamily="34" charset="0"/>
              <a:ea typeface="Arial Narrow" panose="020B0606020202030204" pitchFamily="34" charset="0"/>
              <a:cs typeface="Arial Narrow" panose="020B0606020202030204" pitchFamily="34" charset="0"/>
            </a:endParaRPr>
          </a:p>
        </p:txBody>
      </p:sp>
    </p:spTree>
    <p:extLst>
      <p:ext uri="{BB962C8B-B14F-4D97-AF65-F5344CB8AC3E}">
        <p14:creationId xmlns:p14="http://schemas.microsoft.com/office/powerpoint/2010/main" val="1158930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985345" y="141890"/>
            <a:ext cx="9278007" cy="102475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200" b="1">
                <a:latin typeface="Times New Roman" panose="02020603050405020304" pitchFamily="18" charset="0"/>
                <a:cs typeface="Times New Roman" panose="02020603050405020304" pitchFamily="18" charset="0"/>
              </a:rPr>
              <a:t>Основными участниками валютного рынка выступают:</a:t>
            </a:r>
          </a:p>
        </p:txBody>
      </p:sp>
      <p:sp>
        <p:nvSpPr>
          <p:cNvPr id="3" name="Скругленный прямоугольник 2"/>
          <p:cNvSpPr/>
          <p:nvPr/>
        </p:nvSpPr>
        <p:spPr>
          <a:xfrm>
            <a:off x="394138" y="1334814"/>
            <a:ext cx="11666483" cy="94330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lvl="0"/>
            <a:r>
              <a:rPr lang="ru-RU" sz="2400" dirty="0">
                <a:latin typeface="Times New Roman" panose="02020603050405020304" pitchFamily="18" charset="0"/>
                <a:cs typeface="Times New Roman" panose="02020603050405020304" pitchFamily="18" charset="0"/>
              </a:rPr>
              <a:t>коммерческие банки, имеющие лицензии на право осуществления банковских операций со средствами в иностранных валютах;</a:t>
            </a:r>
          </a:p>
        </p:txBody>
      </p:sp>
      <p:sp>
        <p:nvSpPr>
          <p:cNvPr id="4" name="Скругленный прямоугольник 3"/>
          <p:cNvSpPr/>
          <p:nvPr/>
        </p:nvSpPr>
        <p:spPr>
          <a:xfrm>
            <a:off x="394138" y="2309649"/>
            <a:ext cx="11666483" cy="116664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lvl="0"/>
            <a:r>
              <a:rPr lang="ru-RU" sz="2400" dirty="0">
                <a:latin typeface="Times New Roman" panose="02020603050405020304" pitchFamily="18" charset="0"/>
                <a:cs typeface="Times New Roman" panose="02020603050405020304" pitchFamily="18" charset="0"/>
              </a:rPr>
              <a:t>финансовые институты, обладающие статусом кредитных органи­заций по национальному законодательству и в соответствии с этим имеющие право проводить отдельные банковские операции со сред­ствами в иностранных валютах;</a:t>
            </a:r>
          </a:p>
        </p:txBody>
      </p:sp>
      <p:sp>
        <p:nvSpPr>
          <p:cNvPr id="5" name="Скругленный прямоугольник 4"/>
          <p:cNvSpPr/>
          <p:nvPr/>
        </p:nvSpPr>
        <p:spPr>
          <a:xfrm>
            <a:off x="394138" y="3507829"/>
            <a:ext cx="11666483" cy="116664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lvl="0"/>
            <a:r>
              <a:rPr lang="ru-RU" sz="2400" dirty="0">
                <a:latin typeface="Times New Roman" panose="02020603050405020304" pitchFamily="18" charset="0"/>
                <a:cs typeface="Times New Roman" panose="02020603050405020304" pitchFamily="18" charset="0"/>
              </a:rPr>
              <a:t>центральные банки, которые не только проводят непосредственно валютные операции, но и, будучи надзорными органами, устанав­ливают правила проведения валютных операций на внутренних ва­лютных рынках;</a:t>
            </a:r>
          </a:p>
        </p:txBody>
      </p:sp>
      <p:sp>
        <p:nvSpPr>
          <p:cNvPr id="6" name="Скругленный прямоугольник 5"/>
          <p:cNvSpPr/>
          <p:nvPr/>
        </p:nvSpPr>
        <p:spPr>
          <a:xfrm>
            <a:off x="394138" y="4706009"/>
            <a:ext cx="11666483" cy="48084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lvl="0"/>
            <a:r>
              <a:rPr lang="ru-RU" sz="2400" dirty="0">
                <a:latin typeface="Times New Roman" panose="02020603050405020304" pitchFamily="18" charset="0"/>
                <a:cs typeface="Times New Roman" panose="02020603050405020304" pitchFamily="18" charset="0"/>
              </a:rPr>
              <a:t>валютные биржи;</a:t>
            </a:r>
          </a:p>
        </p:txBody>
      </p:sp>
      <p:sp>
        <p:nvSpPr>
          <p:cNvPr id="7" name="Скругленный прямоугольник 6"/>
          <p:cNvSpPr/>
          <p:nvPr/>
        </p:nvSpPr>
        <p:spPr>
          <a:xfrm>
            <a:off x="394138" y="5218387"/>
            <a:ext cx="11666483" cy="75674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lvl="0"/>
            <a:r>
              <a:rPr lang="ru-RU" sz="2400" dirty="0">
                <a:latin typeface="Times New Roman" panose="02020603050405020304" pitchFamily="18" charset="0"/>
                <a:cs typeface="Times New Roman" panose="02020603050405020304" pitchFamily="18" charset="0"/>
              </a:rPr>
              <a:t>промышленные, торговые, финансовые компании, частные лица и иные хозяйствующие субъекты;</a:t>
            </a:r>
          </a:p>
        </p:txBody>
      </p:sp>
      <p:sp>
        <p:nvSpPr>
          <p:cNvPr id="8" name="Скругленный прямоугольник 7"/>
          <p:cNvSpPr/>
          <p:nvPr/>
        </p:nvSpPr>
        <p:spPr>
          <a:xfrm>
            <a:off x="394137" y="6006663"/>
            <a:ext cx="11666483" cy="48873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lvl="0"/>
            <a:r>
              <a:rPr lang="ru-RU" sz="2400" dirty="0">
                <a:latin typeface="Times New Roman" panose="02020603050405020304" pitchFamily="18" charset="0"/>
                <a:cs typeface="Times New Roman" panose="02020603050405020304" pitchFamily="18" charset="0"/>
              </a:rPr>
              <a:t>различные международные и государственные организации (орга­ны власти)</a:t>
            </a:r>
          </a:p>
        </p:txBody>
      </p:sp>
      <p:cxnSp>
        <p:nvCxnSpPr>
          <p:cNvPr id="10" name="Прямая соединительная линия 9"/>
          <p:cNvCxnSpPr>
            <a:endCxn id="2" idx="1"/>
          </p:cNvCxnSpPr>
          <p:nvPr/>
        </p:nvCxnSpPr>
        <p:spPr>
          <a:xfrm>
            <a:off x="197069" y="654269"/>
            <a:ext cx="78827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Прямая соединительная линия 13"/>
          <p:cNvCxnSpPr/>
          <p:nvPr/>
        </p:nvCxnSpPr>
        <p:spPr>
          <a:xfrm>
            <a:off x="189186" y="646386"/>
            <a:ext cx="15766" cy="5596759"/>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Прямая со стрелкой 15"/>
          <p:cNvCxnSpPr>
            <a:endCxn id="8" idx="1"/>
          </p:cNvCxnSpPr>
          <p:nvPr/>
        </p:nvCxnSpPr>
        <p:spPr>
          <a:xfrm>
            <a:off x="197069" y="6235262"/>
            <a:ext cx="197068" cy="157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Прямая со стрелкой 17"/>
          <p:cNvCxnSpPr>
            <a:endCxn id="7" idx="1"/>
          </p:cNvCxnSpPr>
          <p:nvPr/>
        </p:nvCxnSpPr>
        <p:spPr>
          <a:xfrm>
            <a:off x="204952" y="5596759"/>
            <a:ext cx="18918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Прямая со стрелкой 19"/>
          <p:cNvCxnSpPr>
            <a:endCxn id="6" idx="1"/>
          </p:cNvCxnSpPr>
          <p:nvPr/>
        </p:nvCxnSpPr>
        <p:spPr>
          <a:xfrm>
            <a:off x="204952" y="4942490"/>
            <a:ext cx="189186" cy="39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Прямая со стрелкой 21"/>
          <p:cNvCxnSpPr>
            <a:endCxn id="5" idx="1"/>
          </p:cNvCxnSpPr>
          <p:nvPr/>
        </p:nvCxnSpPr>
        <p:spPr>
          <a:xfrm>
            <a:off x="197069" y="4091153"/>
            <a:ext cx="19706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Прямая со стрелкой 25"/>
          <p:cNvCxnSpPr>
            <a:endCxn id="4" idx="1"/>
          </p:cNvCxnSpPr>
          <p:nvPr/>
        </p:nvCxnSpPr>
        <p:spPr>
          <a:xfrm>
            <a:off x="204952" y="2892973"/>
            <a:ext cx="18918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Прямая со стрелкой 29"/>
          <p:cNvCxnSpPr>
            <a:endCxn id="3" idx="1"/>
          </p:cNvCxnSpPr>
          <p:nvPr/>
        </p:nvCxnSpPr>
        <p:spPr>
          <a:xfrm>
            <a:off x="197069" y="1797269"/>
            <a:ext cx="197069" cy="919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462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38958" y="1138535"/>
            <a:ext cx="11713780" cy="1938992"/>
          </a:xfrm>
          <a:prstGeom prst="rect">
            <a:avLst/>
          </a:prstGeom>
        </p:spPr>
        <p:txBody>
          <a:bodyPr wrap="square">
            <a:spAutoFit/>
          </a:bodyPr>
          <a:lstStyle/>
          <a:p>
            <a:pPr indent="450215" algn="ctr">
              <a:lnSpc>
                <a:spcPct val="150000"/>
              </a:lnSpc>
              <a:spcBef>
                <a:spcPts val="9000"/>
              </a:spcBef>
            </a:pPr>
            <a:r>
              <a:rPr lang="ru-RU" sz="4000" b="1" dirty="0">
                <a:latin typeface="Times New Roman" panose="02020603050405020304" pitchFamily="18" charset="0"/>
                <a:ea typeface="Arial Narrow" panose="020B0606020202030204" pitchFamily="34" charset="0"/>
                <a:cs typeface="Arial Narrow" panose="020B0606020202030204" pitchFamily="34" charset="0"/>
              </a:rPr>
              <a:t>3. Валютные операции на национальном валютном рынке</a:t>
            </a:r>
            <a:endParaRPr lang="ru-RU" sz="4000" dirty="0">
              <a:effectLst/>
              <a:latin typeface="Arial Narrow" panose="020B0606020202030204" pitchFamily="34" charset="0"/>
              <a:ea typeface="Arial Narrow" panose="020B0606020202030204" pitchFamily="34" charset="0"/>
              <a:cs typeface="Arial Narrow" panose="020B0606020202030204" pitchFamily="34" charset="0"/>
            </a:endParaRPr>
          </a:p>
        </p:txBody>
      </p:sp>
    </p:spTree>
    <p:extLst>
      <p:ext uri="{BB962C8B-B14F-4D97-AF65-F5344CB8AC3E}">
        <p14:creationId xmlns:p14="http://schemas.microsoft.com/office/powerpoint/2010/main" val="4542115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520262" y="102475"/>
            <a:ext cx="10673255" cy="81980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2400" i="1" dirty="0">
                <a:latin typeface="Times New Roman" panose="02020603050405020304" pitchFamily="18" charset="0"/>
                <a:cs typeface="Times New Roman" panose="02020603050405020304" pitchFamily="18" charset="0"/>
              </a:rPr>
              <a:t>Валютой </a:t>
            </a:r>
            <a:r>
              <a:rPr lang="ru-RU" sz="2200" i="1" dirty="0">
                <a:latin typeface="Times New Roman" panose="02020603050405020304" pitchFamily="18" charset="0"/>
                <a:cs typeface="Times New Roman" panose="02020603050405020304" pitchFamily="18" charset="0"/>
              </a:rPr>
              <a:t>Российской</a:t>
            </a:r>
            <a:r>
              <a:rPr lang="ru-RU" sz="2400" i="1" dirty="0">
                <a:latin typeface="Times New Roman" panose="02020603050405020304" pitchFamily="18" charset="0"/>
                <a:cs typeface="Times New Roman" panose="02020603050405020304" pitchFamily="18" charset="0"/>
              </a:rPr>
              <a:t> Федерации</a:t>
            </a:r>
            <a:r>
              <a:rPr lang="ru-RU" sz="2400" dirty="0">
                <a:latin typeface="Times New Roman" panose="02020603050405020304" pitchFamily="18" charset="0"/>
                <a:cs typeface="Times New Roman" panose="02020603050405020304" pitchFamily="18" charset="0"/>
              </a:rPr>
              <a:t> согласно содержанию Закона РФ «О валютном регулировании и валютном контроле» считаются:</a:t>
            </a:r>
          </a:p>
        </p:txBody>
      </p:sp>
      <p:sp>
        <p:nvSpPr>
          <p:cNvPr id="4" name="Скругленный прямоугольник 3"/>
          <p:cNvSpPr/>
          <p:nvPr/>
        </p:nvSpPr>
        <p:spPr>
          <a:xfrm>
            <a:off x="520262" y="1046435"/>
            <a:ext cx="11469414" cy="148589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2200" dirty="0">
                <a:latin typeface="Times New Roman" panose="02020603050405020304" pitchFamily="18" charset="0"/>
                <a:cs typeface="Times New Roman" panose="02020603050405020304" pitchFamily="18" charset="0"/>
              </a:rPr>
              <a:t>•	денежные знаки в виде банкнот и монеты Банка России, находящиеся в обращении в качестве законного средства наличного платежа на территории Российской Федерации, а также изымаемые либо изъятые из обращения, но подлежащие обмену указанные денежные знаки;</a:t>
            </a:r>
          </a:p>
        </p:txBody>
      </p:sp>
      <p:sp>
        <p:nvSpPr>
          <p:cNvPr id="5" name="Скругленный прямоугольник 4"/>
          <p:cNvSpPr/>
          <p:nvPr/>
        </p:nvSpPr>
        <p:spPr>
          <a:xfrm>
            <a:off x="520262" y="2632840"/>
            <a:ext cx="11469414" cy="40990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2200" dirty="0">
                <a:latin typeface="Times New Roman" panose="02020603050405020304" pitchFamily="18" charset="0"/>
                <a:cs typeface="Times New Roman" panose="02020603050405020304" pitchFamily="18" charset="0"/>
              </a:rPr>
              <a:t>•	средства на банковских счетах и в банковских вкладах.</a:t>
            </a:r>
          </a:p>
        </p:txBody>
      </p:sp>
      <p:sp>
        <p:nvSpPr>
          <p:cNvPr id="6" name="Скругленный прямоугольник 5"/>
          <p:cNvSpPr/>
          <p:nvPr/>
        </p:nvSpPr>
        <p:spPr>
          <a:xfrm>
            <a:off x="520262" y="3462499"/>
            <a:ext cx="10752083" cy="591207"/>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r>
              <a:rPr lang="ru-RU" sz="2200">
                <a:latin typeface="Times New Roman" panose="02020603050405020304" pitchFamily="18" charset="0"/>
                <a:cs typeface="Times New Roman" panose="02020603050405020304" pitchFamily="18" charset="0"/>
              </a:rPr>
              <a:t>К</a:t>
            </a:r>
            <a:r>
              <a:rPr lang="ru-RU" sz="2200" i="1">
                <a:latin typeface="Times New Roman" panose="02020603050405020304" pitchFamily="18" charset="0"/>
                <a:cs typeface="Times New Roman" panose="02020603050405020304" pitchFamily="18" charset="0"/>
              </a:rPr>
              <a:t> иностранной валюте</a:t>
            </a:r>
            <a:r>
              <a:rPr lang="ru-RU" sz="2200">
                <a:latin typeface="Times New Roman" panose="02020603050405020304" pitchFamily="18" charset="0"/>
                <a:cs typeface="Times New Roman" panose="02020603050405020304" pitchFamily="18" charset="0"/>
              </a:rPr>
              <a:t> относятся:</a:t>
            </a:r>
          </a:p>
        </p:txBody>
      </p:sp>
      <p:sp>
        <p:nvSpPr>
          <p:cNvPr id="7" name="Скругленный прямоугольник 6"/>
          <p:cNvSpPr/>
          <p:nvPr/>
        </p:nvSpPr>
        <p:spPr>
          <a:xfrm>
            <a:off x="520262" y="4154212"/>
            <a:ext cx="11469414" cy="145831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ru-RU" sz="2200" dirty="0">
                <a:latin typeface="Times New Roman" panose="02020603050405020304" pitchFamily="18" charset="0"/>
                <a:cs typeface="Times New Roman" panose="02020603050405020304" pitchFamily="18" charset="0"/>
              </a:rPr>
              <a:t>•	денежные знаки в виде банкнот, казначейских билетов, монеты, на­ходящиеся в обращении и являющиеся законным средством налич­ного платежа на территории соответствующего иностранного го­сударства (группы иностранных государств), а также изымаемые либо изъятые из обращения, но подлежащие обмену указанные де­нежные знаки;</a:t>
            </a:r>
          </a:p>
        </p:txBody>
      </p:sp>
      <p:sp>
        <p:nvSpPr>
          <p:cNvPr id="8" name="Скругленный прямоугольник 7"/>
          <p:cNvSpPr/>
          <p:nvPr/>
        </p:nvSpPr>
        <p:spPr>
          <a:xfrm>
            <a:off x="520262" y="5713029"/>
            <a:ext cx="11469414" cy="8454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ru-RU" sz="2200" dirty="0">
                <a:latin typeface="Times New Roman" panose="02020603050405020304" pitchFamily="18" charset="0"/>
                <a:cs typeface="Times New Roman" panose="02020603050405020304" pitchFamily="18" charset="0"/>
              </a:rPr>
              <a:t>•	средства на банковских счетах и в банковских вкладах в денежных единицах иностранных государств и международных денежных или расчетных единицах.</a:t>
            </a:r>
          </a:p>
        </p:txBody>
      </p:sp>
    </p:spTree>
    <p:extLst>
      <p:ext uri="{BB962C8B-B14F-4D97-AF65-F5344CB8AC3E}">
        <p14:creationId xmlns:p14="http://schemas.microsoft.com/office/powerpoint/2010/main" val="6451060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141890" y="181303"/>
            <a:ext cx="10176641" cy="94593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2800" dirty="0">
                <a:latin typeface="Times New Roman" panose="02020603050405020304" pitchFamily="18" charset="0"/>
                <a:cs typeface="Times New Roman" panose="02020603050405020304" pitchFamily="18" charset="0"/>
              </a:rPr>
              <a:t>Все валютные операции, осуществляемые уполномоченными бан­ками, можно разделить на два основных типа:</a:t>
            </a:r>
          </a:p>
        </p:txBody>
      </p:sp>
      <p:sp>
        <p:nvSpPr>
          <p:cNvPr id="3" name="Скругленный прямоугольник 2"/>
          <p:cNvSpPr/>
          <p:nvPr/>
        </p:nvSpPr>
        <p:spPr>
          <a:xfrm>
            <a:off x="486761" y="1324303"/>
            <a:ext cx="4398579" cy="8355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a:solidFill>
                  <a:schemeClr val="bg1"/>
                </a:solidFill>
                <a:latin typeface="Times New Roman" panose="02020603050405020304" pitchFamily="18" charset="0"/>
                <a:cs typeface="Times New Roman" panose="02020603050405020304" pitchFamily="18" charset="0"/>
              </a:rPr>
              <a:t>операции, проводимые за счет и по поручению клиентов</a:t>
            </a:r>
          </a:p>
        </p:txBody>
      </p:sp>
      <p:sp>
        <p:nvSpPr>
          <p:cNvPr id="4" name="Скругленный прямоугольник 3"/>
          <p:cNvSpPr/>
          <p:nvPr/>
        </p:nvSpPr>
        <p:spPr>
          <a:xfrm>
            <a:off x="5788572" y="1324303"/>
            <a:ext cx="5334000" cy="8355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a:solidFill>
                  <a:schemeClr val="bg1"/>
                </a:solidFill>
                <a:latin typeface="Times New Roman" panose="02020603050405020304" pitchFamily="18" charset="0"/>
                <a:cs typeface="Times New Roman" panose="02020603050405020304" pitchFamily="18" charset="0"/>
              </a:rPr>
              <a:t>операции, проводимые в собственных интересах банков </a:t>
            </a:r>
          </a:p>
        </p:txBody>
      </p:sp>
      <p:sp>
        <p:nvSpPr>
          <p:cNvPr id="5" name="Скругленный прямоугольник 4"/>
          <p:cNvSpPr/>
          <p:nvPr/>
        </p:nvSpPr>
        <p:spPr>
          <a:xfrm>
            <a:off x="141891" y="2325414"/>
            <a:ext cx="5088320" cy="43670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a:solidFill>
                  <a:schemeClr val="bg1"/>
                </a:solidFill>
                <a:latin typeface="Times New Roman" panose="02020603050405020304" pitchFamily="18" charset="0"/>
                <a:cs typeface="Times New Roman" panose="02020603050405020304" pitchFamily="18" charset="0"/>
              </a:rPr>
              <a:t>покупка-продажа иностран­ной валюты по поручению клиентов для обслуживания их внешне­экономических контрактов; осуществление международных расчетов, предоставление кредитов в иностранной валюте клиентам-резидентам, в рублях- клиентам-нерезидентам, предоставление гарантий. В каче­стве основных форм международных расчетов выступают банковский перевод, аккредитив, инкассо.</a:t>
            </a:r>
          </a:p>
        </p:txBody>
      </p:sp>
      <p:sp>
        <p:nvSpPr>
          <p:cNvPr id="6" name="Скругленный прямоугольник 5"/>
          <p:cNvSpPr/>
          <p:nvPr/>
        </p:nvSpPr>
        <p:spPr>
          <a:xfrm>
            <a:off x="5851635" y="2356946"/>
            <a:ext cx="5088320" cy="43670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dirty="0">
                <a:solidFill>
                  <a:schemeClr val="bg1"/>
                </a:solidFill>
                <a:latin typeface="Times New Roman" panose="02020603050405020304" pitchFamily="18" charset="0"/>
                <a:cs typeface="Times New Roman" panose="02020603050405020304" pitchFamily="18" charset="0"/>
              </a:rPr>
              <a:t>покупку-продажу ино­странной валюты в собственных интересах как с целью хеджирования (страхования) валютных рисков, так и в арбитражных или спекулятив­ных целях, кредитно-депозитные операции, номинированные в ино­странной валюте на межбанковском рынке.</a:t>
            </a:r>
          </a:p>
        </p:txBody>
      </p:sp>
    </p:spTree>
    <p:extLst>
      <p:ext uri="{BB962C8B-B14F-4D97-AF65-F5344CB8AC3E}">
        <p14:creationId xmlns:p14="http://schemas.microsoft.com/office/powerpoint/2010/main" val="23454142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18442" y="1887397"/>
            <a:ext cx="8253248" cy="1200329"/>
          </a:xfrm>
          <a:prstGeom prst="rect">
            <a:avLst/>
          </a:prstGeom>
        </p:spPr>
        <p:txBody>
          <a:bodyPr wrap="square">
            <a:spAutoFit/>
          </a:bodyPr>
          <a:lstStyle/>
          <a:p>
            <a:pPr indent="450215" algn="ctr">
              <a:lnSpc>
                <a:spcPct val="150000"/>
              </a:lnSpc>
              <a:spcBef>
                <a:spcPts val="9000"/>
              </a:spcBef>
              <a:spcAft>
                <a:spcPts val="0"/>
              </a:spcAft>
            </a:pPr>
            <a:r>
              <a:rPr lang="ru-RU" b="1" dirty="0">
                <a:latin typeface="Times New Roman" panose="02020603050405020304" pitchFamily="18" charset="0"/>
                <a:ea typeface="Arial Narrow" panose="020B0606020202030204" pitchFamily="34" charset="0"/>
                <a:cs typeface="Arial Narrow" panose="020B0606020202030204" pitchFamily="34" charset="0"/>
              </a:rPr>
              <a:t>4. </a:t>
            </a:r>
            <a:r>
              <a:rPr lang="ru-RU" sz="2400" b="1" dirty="0">
                <a:latin typeface="Times New Roman" panose="02020603050405020304" pitchFamily="18" charset="0"/>
                <a:ea typeface="Arial Narrow" panose="020B0606020202030204" pitchFamily="34" charset="0"/>
                <a:cs typeface="Arial Narrow" panose="020B0606020202030204" pitchFamily="34" charset="0"/>
              </a:rPr>
              <a:t>Основные финансовые инструменты валютного рынка и стратегии участников рынка</a:t>
            </a:r>
            <a:endParaRPr lang="ru-RU" sz="2400" dirty="0">
              <a:effectLst/>
              <a:latin typeface="Arial Narrow" panose="020B0606020202030204" pitchFamily="34" charset="0"/>
              <a:ea typeface="Arial Narrow" panose="020B0606020202030204" pitchFamily="34" charset="0"/>
              <a:cs typeface="Arial Narrow" panose="020B0606020202030204" pitchFamily="34" charset="0"/>
            </a:endParaRPr>
          </a:p>
        </p:txBody>
      </p:sp>
    </p:spTree>
    <p:extLst>
      <p:ext uri="{BB962C8B-B14F-4D97-AF65-F5344CB8AC3E}">
        <p14:creationId xmlns:p14="http://schemas.microsoft.com/office/powerpoint/2010/main" val="3734121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a:spLocks noChangeArrowheads="1"/>
          </p:cNvSpPr>
          <p:nvPr/>
        </p:nvSpPr>
        <p:spPr bwMode="auto">
          <a:xfrm>
            <a:off x="2396358" y="165538"/>
            <a:ext cx="7330965" cy="833641"/>
          </a:xfrm>
          <a:prstGeom prst="roundRect">
            <a:avLst>
              <a:gd name="adj" fmla="val 16667"/>
            </a:avLst>
          </a:prstGeom>
          <a:solidFill>
            <a:srgbClr val="FFFFFF"/>
          </a:solidFill>
          <a:ln w="2540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2800" b="0" i="0" u="none" strike="noStrike" cap="none" normalizeH="0" baseline="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Сделки покупки-продажи иностранной валюты</a:t>
            </a:r>
            <a:endParaRPr kumimoji="0" lang="ru-RU" altLang="ru-RU" sz="2800" b="0" i="0" u="none" strike="noStrike" cap="none" normalizeH="0" baseline="0">
              <a:ln>
                <a:noFill/>
              </a:ln>
              <a:solidFill>
                <a:schemeClr val="bg1"/>
              </a:solidFill>
              <a:effectLst/>
              <a:latin typeface="Arial" panose="020B0604020202020204" pitchFamily="34" charset="0"/>
            </a:endParaRPr>
          </a:p>
        </p:txBody>
      </p:sp>
      <p:sp>
        <p:nvSpPr>
          <p:cNvPr id="3" name="Скругленный прямоугольник 2"/>
          <p:cNvSpPr>
            <a:spLocks noChangeArrowheads="1"/>
          </p:cNvSpPr>
          <p:nvPr/>
        </p:nvSpPr>
        <p:spPr bwMode="auto">
          <a:xfrm>
            <a:off x="733097" y="1408516"/>
            <a:ext cx="5147441" cy="641350"/>
          </a:xfrm>
          <a:prstGeom prst="roundRect">
            <a:avLst>
              <a:gd name="adj" fmla="val 16667"/>
            </a:avLst>
          </a:prstGeom>
          <a:solidFill>
            <a:srgbClr val="FFFFFF"/>
          </a:solidFill>
          <a:ln w="2540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2400" b="0" i="0" u="none" strike="noStrike" cap="none" normalizeH="0" baseline="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Наличные сделки покупки-продажи </a:t>
            </a:r>
            <a:endParaRPr kumimoji="0" lang="ru-RU" altLang="ru-RU" sz="2400" b="0" i="0" u="none" strike="noStrike" cap="none" normalizeH="0" baseline="0">
              <a:ln>
                <a:noFill/>
              </a:ln>
              <a:solidFill>
                <a:schemeClr val="bg1"/>
              </a:solidFill>
              <a:effectLst/>
              <a:latin typeface="Arial" panose="020B0604020202020204" pitchFamily="34" charset="0"/>
            </a:endParaRPr>
          </a:p>
        </p:txBody>
      </p:sp>
      <p:sp>
        <p:nvSpPr>
          <p:cNvPr id="4" name="Скругленный прямоугольник 4"/>
          <p:cNvSpPr>
            <a:spLocks noChangeArrowheads="1"/>
          </p:cNvSpPr>
          <p:nvPr/>
        </p:nvSpPr>
        <p:spPr bwMode="auto">
          <a:xfrm>
            <a:off x="6166550" y="1408516"/>
            <a:ext cx="5137326" cy="665162"/>
          </a:xfrm>
          <a:prstGeom prst="roundRect">
            <a:avLst>
              <a:gd name="adj" fmla="val 16667"/>
            </a:avLst>
          </a:prstGeom>
          <a:solidFill>
            <a:srgbClr val="FFFFFF"/>
          </a:solidFill>
          <a:ln w="2540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2400" b="0" i="0" u="none" strike="noStrike" cap="none" normalizeH="0" baseline="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Срочные сделки покупки-продажи </a:t>
            </a:r>
            <a:endParaRPr kumimoji="0" lang="ru-RU" altLang="ru-RU" sz="2400" b="0" i="0" u="none" strike="noStrike" cap="none" normalizeH="0" baseline="0">
              <a:ln>
                <a:noFill/>
              </a:ln>
              <a:solidFill>
                <a:schemeClr val="bg1"/>
              </a:solidFill>
              <a:effectLst/>
              <a:latin typeface="Arial" panose="020B0604020202020204" pitchFamily="34" charset="0"/>
            </a:endParaRPr>
          </a:p>
        </p:txBody>
      </p:sp>
      <p:sp>
        <p:nvSpPr>
          <p:cNvPr id="5" name="Скругленный прямоугольник 5"/>
          <p:cNvSpPr>
            <a:spLocks noChangeArrowheads="1"/>
          </p:cNvSpPr>
          <p:nvPr/>
        </p:nvSpPr>
        <p:spPr bwMode="auto">
          <a:xfrm>
            <a:off x="961697" y="2368879"/>
            <a:ext cx="1469149" cy="390087"/>
          </a:xfrm>
          <a:prstGeom prst="roundRect">
            <a:avLst>
              <a:gd name="adj" fmla="val 16667"/>
            </a:avLst>
          </a:prstGeom>
          <a:solidFill>
            <a:srgbClr val="FFFFFF"/>
          </a:solidFill>
          <a:ln w="2540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ru-RU" sz="2400" b="0" i="0" u="none" strike="noStrike" cap="none" normalizeH="0" baseline="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spot </a:t>
            </a:r>
            <a:endParaRPr kumimoji="0" lang="en-US" altLang="ru-RU" sz="2400" b="0" i="0" u="none" strike="noStrike" cap="none" normalizeH="0" baseline="0">
              <a:ln>
                <a:noFill/>
              </a:ln>
              <a:solidFill>
                <a:schemeClr val="bg1"/>
              </a:solidFill>
              <a:effectLst/>
              <a:latin typeface="Arial" panose="020B0604020202020204" pitchFamily="34" charset="0"/>
            </a:endParaRPr>
          </a:p>
        </p:txBody>
      </p:sp>
      <p:sp>
        <p:nvSpPr>
          <p:cNvPr id="6" name="Скругленный прямоугольник 6"/>
          <p:cNvSpPr>
            <a:spLocks noChangeArrowheads="1"/>
          </p:cNvSpPr>
          <p:nvPr/>
        </p:nvSpPr>
        <p:spPr bwMode="auto">
          <a:xfrm>
            <a:off x="3287110" y="2368879"/>
            <a:ext cx="1674527" cy="390087"/>
          </a:xfrm>
          <a:prstGeom prst="roundRect">
            <a:avLst>
              <a:gd name="adj" fmla="val 16667"/>
            </a:avLst>
          </a:prstGeom>
          <a:solidFill>
            <a:srgbClr val="FFFFFF"/>
          </a:solidFill>
          <a:ln w="2540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ru-RU" sz="24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tomorrow</a:t>
            </a:r>
            <a:endParaRPr kumimoji="0" lang="en-US" altLang="ru-RU" sz="2400" b="0" i="0" u="none" strike="noStrike" cap="none" normalizeH="0" baseline="0" dirty="0">
              <a:ln>
                <a:noFill/>
              </a:ln>
              <a:solidFill>
                <a:schemeClr val="bg1"/>
              </a:solidFill>
              <a:effectLst/>
              <a:latin typeface="Arial" panose="020B0604020202020204" pitchFamily="34" charset="0"/>
            </a:endParaRPr>
          </a:p>
        </p:txBody>
      </p:sp>
      <p:sp>
        <p:nvSpPr>
          <p:cNvPr id="7" name="Скругленный прямоугольник 7"/>
          <p:cNvSpPr>
            <a:spLocks noChangeArrowheads="1"/>
          </p:cNvSpPr>
          <p:nvPr/>
        </p:nvSpPr>
        <p:spPr bwMode="auto">
          <a:xfrm>
            <a:off x="3872245" y="3723454"/>
            <a:ext cx="4379189" cy="1069477"/>
          </a:xfrm>
          <a:prstGeom prst="roundRect">
            <a:avLst>
              <a:gd name="adj" fmla="val 16667"/>
            </a:avLst>
          </a:prstGeom>
          <a:solidFill>
            <a:srgbClr val="FFFFFF"/>
          </a:solidFill>
          <a:ln w="2540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2400" b="0" i="0" u="none" strike="noStrike" cap="none" normalizeH="0" baseline="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Сделки с разрывами в датах валютирования</a:t>
            </a:r>
            <a:endParaRPr kumimoji="0" lang="ru-RU" altLang="ru-RU" sz="2400" b="0" i="0" u="none" strike="noStrike" cap="none" normalizeH="0" baseline="0">
              <a:ln>
                <a:noFill/>
              </a:ln>
              <a:solidFill>
                <a:schemeClr val="bg1"/>
              </a:solidFill>
              <a:effectLst/>
              <a:latin typeface="Arial" panose="020B0604020202020204" pitchFamily="34" charset="0"/>
            </a:endParaRPr>
          </a:p>
        </p:txBody>
      </p:sp>
      <p:sp>
        <p:nvSpPr>
          <p:cNvPr id="8" name="Скругленный прямоугольник 8"/>
          <p:cNvSpPr>
            <a:spLocks noChangeArrowheads="1"/>
          </p:cNvSpPr>
          <p:nvPr/>
        </p:nvSpPr>
        <p:spPr bwMode="auto">
          <a:xfrm>
            <a:off x="6333971" y="2352404"/>
            <a:ext cx="1548447" cy="390087"/>
          </a:xfrm>
          <a:prstGeom prst="roundRect">
            <a:avLst>
              <a:gd name="adj" fmla="val 16667"/>
            </a:avLst>
          </a:prstGeom>
          <a:solidFill>
            <a:srgbClr val="FFFFFF"/>
          </a:solidFill>
          <a:ln w="2540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ru-RU" sz="2400" b="0" i="0" u="none" strike="noStrike" cap="none" normalizeH="0" baseline="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forward </a:t>
            </a:r>
            <a:endParaRPr kumimoji="0" lang="en-US" altLang="ru-RU" sz="2400" b="0" i="0" u="none" strike="noStrike" cap="none" normalizeH="0" baseline="0">
              <a:ln>
                <a:noFill/>
              </a:ln>
              <a:solidFill>
                <a:schemeClr val="bg1"/>
              </a:solidFill>
              <a:effectLst/>
              <a:latin typeface="Arial" panose="020B0604020202020204" pitchFamily="34" charset="0"/>
            </a:endParaRPr>
          </a:p>
        </p:txBody>
      </p:sp>
      <p:sp>
        <p:nvSpPr>
          <p:cNvPr id="9" name="Скругленный прямоугольник 9"/>
          <p:cNvSpPr>
            <a:spLocks noChangeArrowheads="1"/>
          </p:cNvSpPr>
          <p:nvPr/>
        </p:nvSpPr>
        <p:spPr bwMode="auto">
          <a:xfrm>
            <a:off x="9894306" y="2368878"/>
            <a:ext cx="1228265" cy="390087"/>
          </a:xfrm>
          <a:prstGeom prst="roundRect">
            <a:avLst>
              <a:gd name="adj" fmla="val 16667"/>
            </a:avLst>
          </a:prstGeom>
          <a:solidFill>
            <a:srgbClr val="FFFFFF"/>
          </a:solidFill>
          <a:ln w="2540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ru-RU" sz="2400" b="0" i="0" u="none" strike="noStrike" cap="none" normalizeH="0" baseline="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futures </a:t>
            </a:r>
            <a:endParaRPr kumimoji="0" lang="en-US" altLang="ru-RU" sz="2400" b="0" i="0" u="none" strike="noStrike" cap="none" normalizeH="0" baseline="0">
              <a:ln>
                <a:noFill/>
              </a:ln>
              <a:solidFill>
                <a:schemeClr val="bg1"/>
              </a:solidFill>
              <a:effectLst/>
              <a:latin typeface="Arial" panose="020B0604020202020204" pitchFamily="34" charset="0"/>
            </a:endParaRPr>
          </a:p>
        </p:txBody>
      </p:sp>
      <p:sp>
        <p:nvSpPr>
          <p:cNvPr id="10" name="Скругленный прямоугольник 10"/>
          <p:cNvSpPr>
            <a:spLocks noChangeArrowheads="1"/>
          </p:cNvSpPr>
          <p:nvPr/>
        </p:nvSpPr>
        <p:spPr bwMode="auto">
          <a:xfrm>
            <a:off x="7102366" y="3099062"/>
            <a:ext cx="1250489" cy="415827"/>
          </a:xfrm>
          <a:prstGeom prst="roundRect">
            <a:avLst>
              <a:gd name="adj" fmla="val 16667"/>
            </a:avLst>
          </a:prstGeom>
          <a:solidFill>
            <a:srgbClr val="FFFFFF"/>
          </a:solidFill>
          <a:ln w="2540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ru-RU" sz="2400" b="0" i="0" u="none" strike="noStrike" cap="none" normalizeH="0" baseline="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option </a:t>
            </a:r>
            <a:endParaRPr kumimoji="0" lang="en-US" altLang="ru-RU" sz="2400" b="0" i="0" u="none" strike="noStrike" cap="none" normalizeH="0" baseline="0">
              <a:ln>
                <a:noFill/>
              </a:ln>
              <a:solidFill>
                <a:schemeClr val="bg1"/>
              </a:solidFill>
              <a:effectLst/>
              <a:latin typeface="Arial" panose="020B0604020202020204" pitchFamily="34" charset="0"/>
            </a:endParaRPr>
          </a:p>
        </p:txBody>
      </p:sp>
      <p:sp>
        <p:nvSpPr>
          <p:cNvPr id="11" name="Скругленный прямоугольник 11"/>
          <p:cNvSpPr>
            <a:spLocks noChangeArrowheads="1"/>
          </p:cNvSpPr>
          <p:nvPr/>
        </p:nvSpPr>
        <p:spPr bwMode="auto">
          <a:xfrm>
            <a:off x="9317747" y="3062650"/>
            <a:ext cx="1268797" cy="452239"/>
          </a:xfrm>
          <a:prstGeom prst="roundRect">
            <a:avLst>
              <a:gd name="adj" fmla="val 16667"/>
            </a:avLst>
          </a:prstGeom>
          <a:solidFill>
            <a:srgbClr val="FFFFFF"/>
          </a:solidFill>
          <a:ln w="2540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ru-RU" sz="2400" b="0" i="0" u="none" strike="noStrike" cap="none" normalizeH="0" baseline="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swop </a:t>
            </a:r>
            <a:endParaRPr kumimoji="0" lang="en-US" altLang="ru-RU" sz="2400" b="0" i="0" u="none" strike="noStrike" cap="none" normalizeH="0" baseline="0">
              <a:ln>
                <a:noFill/>
              </a:ln>
              <a:solidFill>
                <a:schemeClr val="bg1"/>
              </a:solidFill>
              <a:effectLst/>
              <a:latin typeface="Arial" panose="020B0604020202020204" pitchFamily="34" charset="0"/>
            </a:endParaRPr>
          </a:p>
        </p:txBody>
      </p:sp>
      <p:cxnSp>
        <p:nvCxnSpPr>
          <p:cNvPr id="12" name="Прямая со стрелкой 11"/>
          <p:cNvCxnSpPr/>
          <p:nvPr/>
        </p:nvCxnSpPr>
        <p:spPr>
          <a:xfrm flipH="1">
            <a:off x="4222487" y="1089503"/>
            <a:ext cx="201295" cy="20193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 name="Прямая со стрелкой 12"/>
          <p:cNvCxnSpPr/>
          <p:nvPr/>
        </p:nvCxnSpPr>
        <p:spPr>
          <a:xfrm>
            <a:off x="7543800" y="1072561"/>
            <a:ext cx="196761" cy="23502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Прямая со стрелкой 13"/>
          <p:cNvCxnSpPr/>
          <p:nvPr/>
        </p:nvCxnSpPr>
        <p:spPr>
          <a:xfrm flipH="1">
            <a:off x="2073011" y="2073678"/>
            <a:ext cx="213360" cy="24892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Прямая со стрелкой 14"/>
          <p:cNvCxnSpPr/>
          <p:nvPr/>
        </p:nvCxnSpPr>
        <p:spPr>
          <a:xfrm>
            <a:off x="3658705" y="2084948"/>
            <a:ext cx="273050" cy="26162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Прямая со стрелкой 15"/>
          <p:cNvCxnSpPr/>
          <p:nvPr/>
        </p:nvCxnSpPr>
        <p:spPr>
          <a:xfrm flipH="1">
            <a:off x="5990897" y="1089503"/>
            <a:ext cx="20974" cy="253656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Прямая со стрелкой 16"/>
          <p:cNvCxnSpPr/>
          <p:nvPr/>
        </p:nvCxnSpPr>
        <p:spPr>
          <a:xfrm flipH="1">
            <a:off x="7867878" y="2081567"/>
            <a:ext cx="498475" cy="23622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Прямая со стрелкой 17"/>
          <p:cNvCxnSpPr/>
          <p:nvPr/>
        </p:nvCxnSpPr>
        <p:spPr>
          <a:xfrm>
            <a:off x="9383766" y="2105062"/>
            <a:ext cx="510540" cy="21272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Прямая со стрелкой 18"/>
          <p:cNvCxnSpPr/>
          <p:nvPr/>
        </p:nvCxnSpPr>
        <p:spPr>
          <a:xfrm flipH="1">
            <a:off x="8236819" y="2194149"/>
            <a:ext cx="308610" cy="74803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Прямая со стрелкой 19"/>
          <p:cNvCxnSpPr/>
          <p:nvPr/>
        </p:nvCxnSpPr>
        <p:spPr>
          <a:xfrm>
            <a:off x="9107187" y="2194149"/>
            <a:ext cx="237490" cy="80708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54020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307428" y="2172028"/>
            <a:ext cx="1545020" cy="1048407"/>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2400" i="1">
                <a:latin typeface="Times New Roman" panose="02020603050405020304" pitchFamily="18" charset="0"/>
                <a:cs typeface="Times New Roman" panose="02020603050405020304" pitchFamily="18" charset="0"/>
              </a:rPr>
              <a:t>Наличная сделка </a:t>
            </a:r>
            <a:endParaRPr lang="ru-RU" sz="2400">
              <a:latin typeface="Times New Roman" panose="02020603050405020304" pitchFamily="18" charset="0"/>
              <a:cs typeface="Times New Roman" panose="02020603050405020304" pitchFamily="18" charset="0"/>
            </a:endParaRPr>
          </a:p>
        </p:txBody>
      </p:sp>
      <p:sp>
        <p:nvSpPr>
          <p:cNvPr id="3" name="Скругленный прямоугольник 2"/>
          <p:cNvSpPr/>
          <p:nvPr/>
        </p:nvSpPr>
        <p:spPr>
          <a:xfrm>
            <a:off x="2195347" y="1718771"/>
            <a:ext cx="4761187" cy="195492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2400" dirty="0">
                <a:latin typeface="Times New Roman" panose="02020603050405020304" pitchFamily="18" charset="0"/>
                <a:cs typeface="Times New Roman" panose="02020603050405020304" pitchFamily="18" charset="0"/>
              </a:rPr>
              <a:t>это конверсионная сделка, расчеты по которой должны быть осуществлены сторонами не позднее двух рабочих дней после ее заключения</a:t>
            </a:r>
          </a:p>
        </p:txBody>
      </p:sp>
      <p:sp>
        <p:nvSpPr>
          <p:cNvPr id="4" name="TextBox 3"/>
          <p:cNvSpPr txBox="1"/>
          <p:nvPr/>
        </p:nvSpPr>
        <p:spPr>
          <a:xfrm>
            <a:off x="1852447" y="2476499"/>
            <a:ext cx="252248" cy="378372"/>
          </a:xfrm>
          <a:prstGeom prst="rect">
            <a:avLst/>
          </a:prstGeom>
          <a:noFill/>
        </p:spPr>
        <p:txBody>
          <a:bodyPr wrap="square" rtlCol="0">
            <a:spAutoFit/>
          </a:bodyPr>
          <a:lstStyle/>
          <a:p>
            <a:r>
              <a:rPr lang="ru-RU" dirty="0"/>
              <a:t>-</a:t>
            </a:r>
          </a:p>
        </p:txBody>
      </p:sp>
      <p:sp>
        <p:nvSpPr>
          <p:cNvPr id="5" name="Овальная выноска 4"/>
          <p:cNvSpPr/>
          <p:nvPr/>
        </p:nvSpPr>
        <p:spPr>
          <a:xfrm>
            <a:off x="1450428" y="4193628"/>
            <a:ext cx="7811813" cy="1576552"/>
          </a:xfrm>
          <a:prstGeom prst="wedgeEllipseCallou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2000" i="1" dirty="0">
                <a:latin typeface="Times New Roman" panose="02020603050405020304" pitchFamily="18" charset="0"/>
                <a:cs typeface="Times New Roman" panose="02020603050405020304" pitchFamily="18" charset="0"/>
              </a:rPr>
              <a:t>Дата расчетов по сделке называется датой валютирования. </a:t>
            </a:r>
          </a:p>
        </p:txBody>
      </p:sp>
      <p:sp>
        <p:nvSpPr>
          <p:cNvPr id="6" name="Скругленный прямоугольник 5"/>
          <p:cNvSpPr/>
          <p:nvPr/>
        </p:nvSpPr>
        <p:spPr>
          <a:xfrm>
            <a:off x="7299434" y="1194896"/>
            <a:ext cx="4761187" cy="115482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i="1" dirty="0">
                <a:latin typeface="Times New Roman" panose="02020603050405020304" pitchFamily="18" charset="0"/>
                <a:cs typeface="Times New Roman" panose="02020603050405020304" pitchFamily="18" charset="0"/>
              </a:rPr>
              <a:t>today</a:t>
            </a:r>
            <a:r>
              <a:rPr lang="ru-RU" sz="2400" dirty="0">
                <a:latin typeface="Times New Roman" panose="02020603050405020304" pitchFamily="18" charset="0"/>
                <a:cs typeface="Times New Roman" panose="02020603050405020304" pitchFamily="18" charset="0"/>
              </a:rPr>
              <a:t> (расчеты «се­годня», или дата валютирования совпадает с датой заключения сделки)</a:t>
            </a:r>
          </a:p>
        </p:txBody>
      </p:sp>
      <p:sp>
        <p:nvSpPr>
          <p:cNvPr id="7" name="Скругленный прямоугольник 6"/>
          <p:cNvSpPr/>
          <p:nvPr/>
        </p:nvSpPr>
        <p:spPr>
          <a:xfrm>
            <a:off x="7299434" y="2529053"/>
            <a:ext cx="4761187" cy="56492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i="1" dirty="0">
                <a:latin typeface="Times New Roman" panose="02020603050405020304" pitchFamily="18" charset="0"/>
                <a:cs typeface="Times New Roman" panose="02020603050405020304" pitchFamily="18" charset="0"/>
              </a:rPr>
              <a:t>tomorrow</a:t>
            </a:r>
            <a:r>
              <a:rPr lang="ru-RU" sz="2400" dirty="0">
                <a:latin typeface="Times New Roman" panose="02020603050405020304" pitchFamily="18" charset="0"/>
                <a:cs typeface="Times New Roman" panose="02020603050405020304" pitchFamily="18" charset="0"/>
              </a:rPr>
              <a:t> (расчеты «завтра»)</a:t>
            </a:r>
          </a:p>
        </p:txBody>
      </p:sp>
      <p:sp>
        <p:nvSpPr>
          <p:cNvPr id="8" name="Скругленный прямоугольник 7"/>
          <p:cNvSpPr/>
          <p:nvPr/>
        </p:nvSpPr>
        <p:spPr>
          <a:xfrm>
            <a:off x="7299433" y="3262804"/>
            <a:ext cx="4761187" cy="56492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i="1" dirty="0">
                <a:latin typeface="Times New Roman" panose="02020603050405020304" pitchFamily="18" charset="0"/>
                <a:cs typeface="Times New Roman" panose="02020603050405020304" pitchFamily="18" charset="0"/>
              </a:rPr>
              <a:t>spot</a:t>
            </a:r>
            <a:r>
              <a:rPr lang="ru-RU" sz="2400" dirty="0">
                <a:latin typeface="Times New Roman" panose="02020603050405020304" pitchFamily="18" charset="0"/>
                <a:cs typeface="Times New Roman" panose="02020603050405020304" pitchFamily="18" charset="0"/>
              </a:rPr>
              <a:t> (расчеты «послезавтра»)</a:t>
            </a:r>
          </a:p>
        </p:txBody>
      </p:sp>
    </p:spTree>
    <p:extLst>
      <p:ext uri="{BB962C8B-B14F-4D97-AF65-F5344CB8AC3E}">
        <p14:creationId xmlns:p14="http://schemas.microsoft.com/office/powerpoint/2010/main" val="28530704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189187" y="2175643"/>
            <a:ext cx="2128345" cy="78827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2400">
                <a:latin typeface="Times New Roman" panose="02020603050405020304" pitchFamily="18" charset="0"/>
                <a:cs typeface="Times New Roman" panose="02020603050405020304" pitchFamily="18" charset="0"/>
              </a:rPr>
              <a:t>Срочная сделка </a:t>
            </a:r>
          </a:p>
        </p:txBody>
      </p:sp>
      <p:sp>
        <p:nvSpPr>
          <p:cNvPr id="3" name="TextBox 2"/>
          <p:cNvSpPr txBox="1"/>
          <p:nvPr/>
        </p:nvSpPr>
        <p:spPr>
          <a:xfrm>
            <a:off x="2396359" y="2338948"/>
            <a:ext cx="260131" cy="461665"/>
          </a:xfrm>
          <a:prstGeom prst="rect">
            <a:avLst/>
          </a:prstGeom>
          <a:noFill/>
        </p:spPr>
        <p:txBody>
          <a:bodyPr wrap="square" rtlCol="0">
            <a:spAutoFit/>
          </a:bodyPr>
          <a:lstStyle/>
          <a:p>
            <a:r>
              <a:rPr lang="ru-RU" sz="2400" dirty="0"/>
              <a:t>-</a:t>
            </a:r>
          </a:p>
        </p:txBody>
      </p:sp>
      <p:sp>
        <p:nvSpPr>
          <p:cNvPr id="4" name="Скругленный прямоугольник 3"/>
          <p:cNvSpPr/>
          <p:nvPr/>
        </p:nvSpPr>
        <p:spPr>
          <a:xfrm>
            <a:off x="2735317" y="1679029"/>
            <a:ext cx="3631325" cy="178150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2400" dirty="0">
                <a:latin typeface="Times New Roman" panose="02020603050405020304" pitchFamily="18" charset="0"/>
                <a:cs typeface="Times New Roman" panose="02020603050405020304" pitchFamily="18" charset="0"/>
              </a:rPr>
              <a:t>это сделка, расчеты по которой превышают два рабочих дня после ее заключения</a:t>
            </a:r>
          </a:p>
        </p:txBody>
      </p:sp>
      <p:sp>
        <p:nvSpPr>
          <p:cNvPr id="6" name="Скругленный прямоугольник 5"/>
          <p:cNvSpPr/>
          <p:nvPr/>
        </p:nvSpPr>
        <p:spPr>
          <a:xfrm>
            <a:off x="6445469" y="1237594"/>
            <a:ext cx="5646683" cy="287720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2400" dirty="0">
                <a:latin typeface="Times New Roman" panose="02020603050405020304" pitchFamily="18" charset="0"/>
                <a:cs typeface="Times New Roman" panose="02020603050405020304" pitchFamily="18" charset="0"/>
              </a:rPr>
              <a:t>В настоящее время для мирового валютного рынка характерно большое разнообразие срочных инстру­ментов, на отечественном внутреннем валютном рынке используются более простые варианты срочных инструментов.</a:t>
            </a:r>
          </a:p>
        </p:txBody>
      </p:sp>
    </p:spTree>
    <p:extLst>
      <p:ext uri="{BB962C8B-B14F-4D97-AF65-F5344CB8AC3E}">
        <p14:creationId xmlns:p14="http://schemas.microsoft.com/office/powerpoint/2010/main" val="21349295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98771" y="2197623"/>
            <a:ext cx="10120976" cy="834524"/>
          </a:xfrm>
          <a:prstGeom prst="rect">
            <a:avLst/>
          </a:prstGeom>
        </p:spPr>
        <p:txBody>
          <a:bodyPr wrap="none">
            <a:spAutoFit/>
          </a:bodyPr>
          <a:lstStyle/>
          <a:p>
            <a:pPr indent="450215">
              <a:lnSpc>
                <a:spcPct val="150000"/>
              </a:lnSpc>
              <a:spcAft>
                <a:spcPts val="0"/>
              </a:spcAft>
            </a:pPr>
            <a:r>
              <a:rPr lang="ru-RU" sz="3600" b="1" dirty="0">
                <a:latin typeface="Times New Roman" panose="02020603050405020304" pitchFamily="18" charset="0"/>
                <a:ea typeface="Calibri" panose="020F0502020204030204" pitchFamily="34" charset="0"/>
                <a:cs typeface="Times New Roman" panose="02020603050405020304" pitchFamily="18" charset="0"/>
              </a:rPr>
              <a:t>1.Понятие валютного рынка и его структура.</a:t>
            </a:r>
            <a:endParaRPr lang="ru-RU"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080462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вальная выноска 1"/>
          <p:cNvSpPr/>
          <p:nvPr/>
        </p:nvSpPr>
        <p:spPr>
          <a:xfrm>
            <a:off x="0" y="204952"/>
            <a:ext cx="12186745" cy="5762296"/>
          </a:xfrm>
          <a:prstGeom prst="wedgeEllipse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3200" dirty="0">
                <a:latin typeface="Times New Roman" panose="02020603050405020304" pitchFamily="18" charset="0"/>
                <a:cs typeface="Times New Roman" panose="02020603050405020304" pitchFamily="18" charset="0"/>
              </a:rPr>
              <a:t>Форвардный контракт (</a:t>
            </a:r>
            <a:r>
              <a:rPr lang="ru-RU" sz="3200" dirty="0" err="1">
                <a:latin typeface="Times New Roman" panose="02020603050405020304" pitchFamily="18" charset="0"/>
                <a:cs typeface="Times New Roman" panose="02020603050405020304" pitchFamily="18" charset="0"/>
              </a:rPr>
              <a:t>forward</a:t>
            </a:r>
            <a:r>
              <a:rPr lang="ru-RU" sz="3200" dirty="0">
                <a:latin typeface="Times New Roman" panose="02020603050405020304" pitchFamily="18" charset="0"/>
                <a:cs typeface="Times New Roman" panose="02020603050405020304" pitchFamily="18" charset="0"/>
              </a:rPr>
              <a:t>) соглашение (срочный контракт) между двумя сторонами о будущей поставке валютных средств (в данном случае базисного актива) на определенных условиях, который заключается вне биржи. По своим характеристикам форвард - контракт индивидуальный. В целом можно сказать, что вторичный рынок форвардов в России не развит или слабо развит.</a:t>
            </a:r>
          </a:p>
        </p:txBody>
      </p:sp>
    </p:spTree>
    <p:extLst>
      <p:ext uri="{BB962C8B-B14F-4D97-AF65-F5344CB8AC3E}">
        <p14:creationId xmlns:p14="http://schemas.microsoft.com/office/powerpoint/2010/main" val="13403380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вальная выноска 1"/>
          <p:cNvSpPr/>
          <p:nvPr/>
        </p:nvSpPr>
        <p:spPr>
          <a:xfrm>
            <a:off x="199696" y="210206"/>
            <a:ext cx="11582401" cy="6148553"/>
          </a:xfrm>
          <a:prstGeom prst="wedgeEllipseCallout">
            <a:avLst>
              <a:gd name="adj1" fmla="val -19032"/>
              <a:gd name="adj2" fmla="val 56202"/>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ru-RU" sz="2000" i="1" dirty="0">
                <a:latin typeface="Times New Roman" panose="02020603050405020304" pitchFamily="18" charset="0"/>
                <a:cs typeface="Times New Roman" panose="02020603050405020304" pitchFamily="18" charset="0"/>
              </a:rPr>
              <a:t>Фьючерсный контракт </a:t>
            </a:r>
            <a:r>
              <a:rPr lang="ru-RU" sz="2000" dirty="0">
                <a:latin typeface="Times New Roman" panose="02020603050405020304" pitchFamily="18" charset="0"/>
                <a:cs typeface="Times New Roman" panose="02020603050405020304" pitchFamily="18" charset="0"/>
              </a:rPr>
              <a:t>(</a:t>
            </a:r>
            <a:r>
              <a:rPr lang="ru-RU" sz="2000" dirty="0" err="1">
                <a:latin typeface="Times New Roman" panose="02020603050405020304" pitchFamily="18" charset="0"/>
                <a:cs typeface="Times New Roman" panose="02020603050405020304" pitchFamily="18" charset="0"/>
              </a:rPr>
              <a:t>futures</a:t>
            </a:r>
            <a:r>
              <a:rPr lang="ru-RU" sz="2000" dirty="0">
                <a:latin typeface="Times New Roman" panose="02020603050405020304" pitchFamily="18" charset="0"/>
                <a:cs typeface="Times New Roman" panose="02020603050405020304" pitchFamily="18" charset="0"/>
              </a:rPr>
              <a:t>) - соглашение (срочный контракт) между двумя сторонами о будущей поставке валютных средств, которое заключается на бирже. Биржа сама разрабатывает его условия, и они являются стандартными для каждого базисного актива. Исполнение фьючерсов гарантируется биржей. После того как контракт заключен, он регистрируется в расчетной палате биржи. С этого момента стороной сделки становится биржа (расчетная палата). Поскольку фьючерсные контракты стандартны, они </a:t>
            </a:r>
            <a:r>
              <a:rPr lang="ru-RU" sz="2000" dirty="0" err="1">
                <a:latin typeface="Times New Roman" panose="02020603050405020304" pitchFamily="18" charset="0"/>
                <a:cs typeface="Times New Roman" panose="02020603050405020304" pitchFamily="18" charset="0"/>
              </a:rPr>
              <a:t>высоколиквидны</a:t>
            </a:r>
            <a:r>
              <a:rPr lang="ru-RU" sz="2000" dirty="0">
                <a:latin typeface="Times New Roman" panose="02020603050405020304" pitchFamily="18" charset="0"/>
                <a:cs typeface="Times New Roman" panose="02020603050405020304" pitchFamily="18" charset="0"/>
              </a:rPr>
              <a:t>. Это означает, что участник легко может закрыть открытую позицию с помощью </a:t>
            </a:r>
            <a:r>
              <a:rPr lang="ru-RU" sz="2000" dirty="0" err="1">
                <a:latin typeface="Times New Roman" panose="02020603050405020304" pitchFamily="18" charset="0"/>
                <a:cs typeface="Times New Roman" panose="02020603050405020304" pitchFamily="18" charset="0"/>
              </a:rPr>
              <a:t>оффсетной</a:t>
            </a:r>
            <a:r>
              <a:rPr lang="ru-RU" sz="2000" dirty="0">
                <a:latin typeface="Times New Roman" panose="02020603050405020304" pitchFamily="18" charset="0"/>
                <a:cs typeface="Times New Roman" panose="02020603050405020304" pitchFamily="18" charset="0"/>
              </a:rPr>
              <a:t> (встречной) сделки. Если участник контракта желает осуществить поставку, он не ликвидирует свою позицию до дня поставки. Заметим, что в мировой практике незначительное количество заключенных сделок заканчиваются реальной поставкой базисного актива.</a:t>
            </a:r>
          </a:p>
        </p:txBody>
      </p:sp>
    </p:spTree>
    <p:extLst>
      <p:ext uri="{BB962C8B-B14F-4D97-AF65-F5344CB8AC3E}">
        <p14:creationId xmlns:p14="http://schemas.microsoft.com/office/powerpoint/2010/main" val="11434129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вальная выноска 1"/>
          <p:cNvSpPr/>
          <p:nvPr/>
        </p:nvSpPr>
        <p:spPr>
          <a:xfrm>
            <a:off x="181303" y="465083"/>
            <a:ext cx="11816256" cy="4753303"/>
          </a:xfrm>
          <a:prstGeom prst="wedgeEllipse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2400" i="1" dirty="0">
                <a:latin typeface="Times New Roman" panose="02020603050405020304" pitchFamily="18" charset="0"/>
                <a:cs typeface="Times New Roman" panose="02020603050405020304" pitchFamily="18" charset="0"/>
              </a:rPr>
              <a:t>Опцион </a:t>
            </a:r>
            <a:r>
              <a:rPr lang="ru-RU" sz="2400" dirty="0">
                <a:latin typeface="Times New Roman" panose="02020603050405020304" pitchFamily="18" charset="0"/>
                <a:cs typeface="Times New Roman" panose="02020603050405020304" pitchFamily="18" charset="0"/>
              </a:rPr>
              <a:t>(</a:t>
            </a:r>
            <a:r>
              <a:rPr lang="ru-RU" sz="2400" dirty="0" err="1">
                <a:latin typeface="Times New Roman" panose="02020603050405020304" pitchFamily="18" charset="0"/>
                <a:cs typeface="Times New Roman" panose="02020603050405020304" pitchFamily="18" charset="0"/>
              </a:rPr>
              <a:t>option</a:t>
            </a:r>
            <a:r>
              <a:rPr lang="ru-RU" sz="2400" dirty="0">
                <a:latin typeface="Times New Roman" panose="02020603050405020304" pitchFamily="18" charset="0"/>
                <a:cs typeface="Times New Roman" panose="02020603050405020304" pitchFamily="18" charset="0"/>
              </a:rPr>
              <a:t>) предоставляет одной из сторон сделки (покупателю опциона) право выбора исполнить контракт или отказаться от его исполнения. Иными словами, опцион является срочным инструментом, который заключается между двумя сторонами о будущей поставке базисного актива (в нашем случае валютных средств) на определенных условиях, но при этом одной из сторон предоставляется право исполнить контракт или отказаться от него. За это право покупатель платит продавцу опциона премию.</a:t>
            </a:r>
          </a:p>
        </p:txBody>
      </p:sp>
    </p:spTree>
    <p:extLst>
      <p:ext uri="{BB962C8B-B14F-4D97-AF65-F5344CB8AC3E}">
        <p14:creationId xmlns:p14="http://schemas.microsoft.com/office/powerpoint/2010/main" val="32188687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вальная выноска 1"/>
          <p:cNvSpPr/>
          <p:nvPr/>
        </p:nvSpPr>
        <p:spPr>
          <a:xfrm>
            <a:off x="591207" y="701565"/>
            <a:ext cx="10985938" cy="4989787"/>
          </a:xfrm>
          <a:prstGeom prst="wedgeEllipse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3200" i="1" dirty="0">
                <a:latin typeface="Times New Roman" panose="02020603050405020304" pitchFamily="18" charset="0"/>
                <a:cs typeface="Times New Roman" panose="02020603050405020304" pitchFamily="18" charset="0"/>
              </a:rPr>
              <a:t>Своп (</a:t>
            </a:r>
            <a:r>
              <a:rPr lang="ru-RU" sz="3200" i="1" dirty="0" err="1">
                <a:latin typeface="Times New Roman" panose="02020603050405020304" pitchFamily="18" charset="0"/>
                <a:cs typeface="Times New Roman" panose="02020603050405020304" pitchFamily="18" charset="0"/>
              </a:rPr>
              <a:t>swap</a:t>
            </a:r>
            <a:r>
              <a:rPr lang="ru-RU" sz="3200" i="1" dirty="0">
                <a:latin typeface="Times New Roman" panose="02020603050405020304" pitchFamily="18" charset="0"/>
                <a:cs typeface="Times New Roman" panose="02020603050405020304" pitchFamily="18" charset="0"/>
              </a:rPr>
              <a:t>) </a:t>
            </a:r>
            <a:r>
              <a:rPr lang="ru-RU" sz="3200" dirty="0">
                <a:latin typeface="Times New Roman" panose="02020603050405020304" pitchFamily="18" charset="0"/>
                <a:cs typeface="Times New Roman" panose="02020603050405020304" pitchFamily="18" charset="0"/>
              </a:rPr>
              <a:t>- соглашение между двумя контрагентами об обмене в будущем платежами в соответствии с определенными в контракте условиями. При этом валютный своп обмен номинала и фиксированных процентов в одной валюте на номинал и фиксированные проценты в другой валюте.</a:t>
            </a:r>
          </a:p>
        </p:txBody>
      </p:sp>
    </p:spTree>
    <p:extLst>
      <p:ext uri="{BB962C8B-B14F-4D97-AF65-F5344CB8AC3E}">
        <p14:creationId xmlns:p14="http://schemas.microsoft.com/office/powerpoint/2010/main" val="39291062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1213945" y="149772"/>
            <a:ext cx="8537027" cy="93804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2800">
                <a:latin typeface="Times New Roman" panose="02020603050405020304" pitchFamily="18" charset="0"/>
                <a:cs typeface="Times New Roman" panose="02020603050405020304" pitchFamily="18" charset="0"/>
              </a:rPr>
              <a:t>В банковской практике выделяют еще один вид сделок сделки с разрывами в датах валютирования. </a:t>
            </a:r>
          </a:p>
        </p:txBody>
      </p:sp>
      <p:sp>
        <p:nvSpPr>
          <p:cNvPr id="3" name="Скругленный прямоугольник 2"/>
          <p:cNvSpPr/>
          <p:nvPr/>
        </p:nvSpPr>
        <p:spPr>
          <a:xfrm>
            <a:off x="370489" y="2010104"/>
            <a:ext cx="11650718" cy="379948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a:solidFill>
                  <a:schemeClr val="bg1"/>
                </a:solidFill>
                <a:latin typeface="Times New Roman" panose="02020603050405020304" pitchFamily="18" charset="0"/>
                <a:cs typeface="Times New Roman" panose="02020603050405020304" pitchFamily="18" charset="0"/>
              </a:rPr>
              <a:t>Это связано с тем, что для определения их типа (отнесения к наличному или срочному типу) предусмотрен отдель­ный порядок. Согласно этому порядку при заключении сделки с разры­вами в датах валютирования, т. е. по которой даты исполнения сторона­ми своих обязательств не совпадают, датой исполнения сделки считается дата исполнений всех обязательств по сделке (т. е. дата, на которую обя­зательства каждой из сторон по условиям сделки считаются исполненны­ми). Иными словами, тип сделки в данном случае следует определять по последней дате исполнения. </a:t>
            </a:r>
          </a:p>
        </p:txBody>
      </p:sp>
    </p:spTree>
    <p:extLst>
      <p:ext uri="{BB962C8B-B14F-4D97-AF65-F5344CB8AC3E}">
        <p14:creationId xmlns:p14="http://schemas.microsoft.com/office/powerpoint/2010/main" val="25237353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717331" y="1008993"/>
            <a:ext cx="9648496" cy="101687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2400">
                <a:latin typeface="Times New Roman" panose="02020603050405020304" pitchFamily="18" charset="0"/>
                <a:cs typeface="Times New Roman" panose="02020603050405020304" pitchFamily="18" charset="0"/>
              </a:rPr>
              <a:t>В зависимости от целей, которые преследуют участники валютного рынка, выделяют четыре стратегии поведения на рынке: </a:t>
            </a:r>
          </a:p>
        </p:txBody>
      </p:sp>
      <p:sp>
        <p:nvSpPr>
          <p:cNvPr id="3" name="Скругленный прямоугольник 2"/>
          <p:cNvSpPr/>
          <p:nvPr/>
        </p:nvSpPr>
        <p:spPr>
          <a:xfrm>
            <a:off x="2309648" y="2420007"/>
            <a:ext cx="3058511" cy="65426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a:solidFill>
                  <a:schemeClr val="bg1"/>
                </a:solidFill>
                <a:latin typeface="Times New Roman" panose="02020603050405020304" pitchFamily="18" charset="0"/>
                <a:cs typeface="Times New Roman" panose="02020603050405020304" pitchFamily="18" charset="0"/>
              </a:rPr>
              <a:t>инвестирова­ние</a:t>
            </a:r>
          </a:p>
        </p:txBody>
      </p:sp>
      <p:sp>
        <p:nvSpPr>
          <p:cNvPr id="4" name="Скругленный прямоугольник 3"/>
          <p:cNvSpPr/>
          <p:nvPr/>
        </p:nvSpPr>
        <p:spPr>
          <a:xfrm>
            <a:off x="3518338" y="3392214"/>
            <a:ext cx="3058511" cy="65426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a:solidFill>
                  <a:schemeClr val="bg1"/>
                </a:solidFill>
                <a:latin typeface="Times New Roman" panose="02020603050405020304" pitchFamily="18" charset="0"/>
                <a:cs typeface="Times New Roman" panose="02020603050405020304" pitchFamily="18" charset="0"/>
              </a:rPr>
              <a:t>арбитраж</a:t>
            </a:r>
          </a:p>
        </p:txBody>
      </p:sp>
      <p:sp>
        <p:nvSpPr>
          <p:cNvPr id="5" name="Скругленный прямоугольник 4"/>
          <p:cNvSpPr/>
          <p:nvPr/>
        </p:nvSpPr>
        <p:spPr>
          <a:xfrm>
            <a:off x="5368159" y="4277711"/>
            <a:ext cx="3058511" cy="65426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a:solidFill>
                  <a:schemeClr val="bg1"/>
                </a:solidFill>
                <a:latin typeface="Times New Roman" panose="02020603050405020304" pitchFamily="18" charset="0"/>
                <a:cs typeface="Times New Roman" panose="02020603050405020304" pitchFamily="18" charset="0"/>
              </a:rPr>
              <a:t>спекуляции</a:t>
            </a:r>
          </a:p>
        </p:txBody>
      </p:sp>
      <p:sp>
        <p:nvSpPr>
          <p:cNvPr id="6" name="Скругленный прямоугольник 5"/>
          <p:cNvSpPr/>
          <p:nvPr/>
        </p:nvSpPr>
        <p:spPr>
          <a:xfrm>
            <a:off x="7436069" y="5163208"/>
            <a:ext cx="3058511" cy="65426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a:solidFill>
                  <a:schemeClr val="bg1"/>
                </a:solidFill>
                <a:latin typeface="Times New Roman" panose="02020603050405020304" pitchFamily="18" charset="0"/>
                <a:cs typeface="Times New Roman" panose="02020603050405020304" pitchFamily="18" charset="0"/>
              </a:rPr>
              <a:t>хеджирование</a:t>
            </a:r>
          </a:p>
        </p:txBody>
      </p:sp>
    </p:spTree>
    <p:extLst>
      <p:ext uri="{BB962C8B-B14F-4D97-AF65-F5344CB8AC3E}">
        <p14:creationId xmlns:p14="http://schemas.microsoft.com/office/powerpoint/2010/main" val="18874129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 двумя усеченными противолежащими углами 1"/>
          <p:cNvSpPr/>
          <p:nvPr/>
        </p:nvSpPr>
        <p:spPr>
          <a:xfrm>
            <a:off x="315310" y="504496"/>
            <a:ext cx="10807262" cy="2900856"/>
          </a:xfrm>
          <a:prstGeom prst="snip2Diag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2200" i="1" dirty="0">
                <a:latin typeface="Times New Roman" panose="02020603050405020304" pitchFamily="18" charset="0"/>
                <a:cs typeface="Times New Roman" panose="02020603050405020304" pitchFamily="18" charset="0"/>
              </a:rPr>
              <a:t>Стратегия инвестирования </a:t>
            </a:r>
            <a:r>
              <a:rPr lang="ru-RU" sz="2200" dirty="0">
                <a:latin typeface="Times New Roman" panose="02020603050405020304" pitchFamily="18" charset="0"/>
                <a:cs typeface="Times New Roman" panose="02020603050405020304" pitchFamily="18" charset="0"/>
              </a:rPr>
              <a:t>предполагает размещение средств в различных иностранных валютах на длительные сроки. В своей деятельности инвесторы используют фундаментальные прогнозы ситуации на мировом валютно-финансовом рынке. Критерием выбора активов для них является достижение приемлемого, по их мнению, дохода при заданном уровне риска. Международные инвесторы используют преимущества диверсификации активов не только по видам инструментов и по различным валютам, но и по </a:t>
            </a:r>
            <a:r>
              <a:rPr lang="ru-RU" sz="2200" dirty="0" err="1">
                <a:latin typeface="Times New Roman" panose="02020603050405020304" pitchFamily="18" charset="0"/>
                <a:cs typeface="Times New Roman" panose="02020603050405020304" pitchFamily="18" charset="0"/>
              </a:rPr>
              <a:t>страновой</a:t>
            </a:r>
            <a:r>
              <a:rPr lang="ru-RU" sz="2200" dirty="0">
                <a:latin typeface="Times New Roman" panose="02020603050405020304" pitchFamily="18" charset="0"/>
                <a:cs typeface="Times New Roman" panose="02020603050405020304" pitchFamily="18" charset="0"/>
              </a:rPr>
              <a:t> принадлежности эмитентов и заемщиков.</a:t>
            </a:r>
          </a:p>
        </p:txBody>
      </p:sp>
      <p:sp>
        <p:nvSpPr>
          <p:cNvPr id="3" name="Прямоугольник с двумя усеченными противолежащими углами 2"/>
          <p:cNvSpPr/>
          <p:nvPr/>
        </p:nvSpPr>
        <p:spPr>
          <a:xfrm>
            <a:off x="315310" y="3959771"/>
            <a:ext cx="10807262" cy="2404241"/>
          </a:xfrm>
          <a:prstGeom prst="snip2Diag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2200" i="1" dirty="0">
                <a:latin typeface="Times New Roman" panose="02020603050405020304" pitchFamily="18" charset="0"/>
                <a:cs typeface="Times New Roman" panose="02020603050405020304" pitchFamily="18" charset="0"/>
              </a:rPr>
              <a:t>Арбитраж</a:t>
            </a:r>
            <a:r>
              <a:rPr lang="ru-RU" sz="2200" dirty="0">
                <a:latin typeface="Times New Roman" panose="02020603050405020304" pitchFamily="18" charset="0"/>
                <a:cs typeface="Times New Roman" panose="02020603050405020304" pitchFamily="18" charset="0"/>
              </a:rPr>
              <a:t> означает широкий круг операций с финансовыми актива­ми, в том числе с иностранной валютой, состоящих в одновременном от­крытии противоположных (или различных по срокам) позиций на одном или нескольких взаимосвязанных сегментах финансовых рынков с целью получения гарантированной прибыли из различий в котировках (курсах). </a:t>
            </a:r>
          </a:p>
        </p:txBody>
      </p:sp>
    </p:spTree>
    <p:extLst>
      <p:ext uri="{BB962C8B-B14F-4D97-AF65-F5344CB8AC3E}">
        <p14:creationId xmlns:p14="http://schemas.microsoft.com/office/powerpoint/2010/main" val="41987477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 двумя усеченными противолежащими углами 1"/>
          <p:cNvSpPr/>
          <p:nvPr/>
        </p:nvSpPr>
        <p:spPr>
          <a:xfrm>
            <a:off x="134007" y="149772"/>
            <a:ext cx="11973910" cy="3184634"/>
          </a:xfrm>
          <a:prstGeom prst="snip2Diag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2800" dirty="0">
                <a:latin typeface="Times New Roman" panose="02020603050405020304" pitchFamily="18" charset="0"/>
                <a:cs typeface="Times New Roman" panose="02020603050405020304" pitchFamily="18" charset="0"/>
              </a:rPr>
              <a:t>Основной целью</a:t>
            </a:r>
            <a:r>
              <a:rPr lang="ru-RU" sz="2800" i="1" dirty="0">
                <a:latin typeface="Times New Roman" panose="02020603050405020304" pitchFamily="18" charset="0"/>
                <a:cs typeface="Times New Roman" panose="02020603050405020304" pitchFamily="18" charset="0"/>
              </a:rPr>
              <a:t> спекулятивных операций</a:t>
            </a:r>
            <a:r>
              <a:rPr lang="ru-RU" sz="2800" dirty="0">
                <a:latin typeface="Times New Roman" panose="02020603050405020304" pitchFamily="18" charset="0"/>
                <a:cs typeface="Times New Roman" panose="02020603050405020304" pitchFamily="18" charset="0"/>
              </a:rPr>
              <a:t> является получение при­были за счет разницы в курсах финансовых инструментов во времени. Деятельность спекулянтов предполагает сознательное принятие риска за счет длительного поддержания открытых позиций. Спекулянт прода­ет (покупает) актив (иностранную валюту) в надежде на то, что в буду­щем удастся закрыть позицию при помощи </a:t>
            </a:r>
            <a:r>
              <a:rPr lang="ru-RU" sz="2800" dirty="0" err="1">
                <a:latin typeface="Times New Roman" panose="02020603050405020304" pitchFamily="18" charset="0"/>
                <a:cs typeface="Times New Roman" panose="02020603050405020304" pitchFamily="18" charset="0"/>
              </a:rPr>
              <a:t>контрсделки</a:t>
            </a:r>
            <a:r>
              <a:rPr lang="ru-RU" sz="2800" dirty="0">
                <a:latin typeface="Times New Roman" panose="02020603050405020304" pitchFamily="18" charset="0"/>
                <a:cs typeface="Times New Roman" panose="02020603050405020304" pitchFamily="18" charset="0"/>
              </a:rPr>
              <a:t>, осуществлен­ной по более благоприятному курсу. </a:t>
            </a:r>
          </a:p>
        </p:txBody>
      </p:sp>
      <p:sp>
        <p:nvSpPr>
          <p:cNvPr id="3" name="Прямоугольник с двумя усеченными противолежащими углами 2"/>
          <p:cNvSpPr/>
          <p:nvPr/>
        </p:nvSpPr>
        <p:spPr>
          <a:xfrm>
            <a:off x="134007" y="3578772"/>
            <a:ext cx="11973910" cy="3184634"/>
          </a:xfrm>
          <a:prstGeom prst="snip2Diag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2800" dirty="0">
                <a:latin typeface="Times New Roman" panose="02020603050405020304" pitchFamily="18" charset="0"/>
                <a:cs typeface="Times New Roman" panose="02020603050405020304" pitchFamily="18" charset="0"/>
              </a:rPr>
              <a:t>Следующей базовой стратегией операций на финансовом (в том чис­ле и на валютном) рынке </a:t>
            </a:r>
            <a:r>
              <a:rPr lang="ru-RU" sz="2800" i="1" dirty="0">
                <a:latin typeface="Times New Roman" panose="02020603050405020304" pitchFamily="18" charset="0"/>
                <a:cs typeface="Times New Roman" panose="02020603050405020304" pitchFamily="18" charset="0"/>
              </a:rPr>
              <a:t>является</a:t>
            </a:r>
            <a:r>
              <a:rPr lang="ru-RU" sz="2800" dirty="0">
                <a:latin typeface="Times New Roman" panose="02020603050405020304" pitchFamily="18" charset="0"/>
                <a:cs typeface="Times New Roman" panose="02020603050405020304" pitchFamily="18" charset="0"/>
              </a:rPr>
              <a:t> </a:t>
            </a:r>
            <a:r>
              <a:rPr lang="ru-RU" sz="2800" i="1" dirty="0">
                <a:latin typeface="Times New Roman" panose="02020603050405020304" pitchFamily="18" charset="0"/>
                <a:cs typeface="Times New Roman" panose="02020603050405020304" pitchFamily="18" charset="0"/>
              </a:rPr>
              <a:t>хеджирование</a:t>
            </a:r>
            <a:r>
              <a:rPr lang="ru-RU" sz="2800" dirty="0">
                <a:latin typeface="Times New Roman" panose="02020603050405020304" pitchFamily="18" charset="0"/>
                <a:cs typeface="Times New Roman" panose="02020603050405020304" pitchFamily="18" charset="0"/>
              </a:rPr>
              <a:t>, т. е. защита (примени­тельно к операциям на валютном рынке) от валютных рисков. Хеджи­рование предполагает перенос на контрагента рисков, которые данный оператор не желает брать на себя. Второй стороной по сделке покры­тия могут выступать как </a:t>
            </a:r>
            <a:r>
              <a:rPr lang="ru-RU" sz="2800" dirty="0" err="1">
                <a:latin typeface="Times New Roman" panose="02020603050405020304" pitchFamily="18" charset="0"/>
                <a:cs typeface="Times New Roman" panose="02020603050405020304" pitchFamily="18" charset="0"/>
              </a:rPr>
              <a:t>хеджеры</a:t>
            </a:r>
            <a:r>
              <a:rPr lang="ru-RU" sz="2800" dirty="0">
                <a:latin typeface="Times New Roman" panose="02020603050405020304" pitchFamily="18" charset="0"/>
                <a:cs typeface="Times New Roman" panose="02020603050405020304" pitchFamily="18" charset="0"/>
              </a:rPr>
              <a:t>, страхующие свои позиции в обрат­ном направлении, так и спекулянты или арбитражеры.</a:t>
            </a:r>
          </a:p>
        </p:txBody>
      </p:sp>
    </p:spTree>
    <p:extLst>
      <p:ext uri="{BB962C8B-B14F-4D97-AF65-F5344CB8AC3E}">
        <p14:creationId xmlns:p14="http://schemas.microsoft.com/office/powerpoint/2010/main" val="17795612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18442" y="949349"/>
            <a:ext cx="9427779" cy="3739485"/>
          </a:xfrm>
          <a:prstGeom prst="rect">
            <a:avLst/>
          </a:prstGeom>
        </p:spPr>
        <p:txBody>
          <a:bodyPr wrap="square">
            <a:spAutoFit/>
          </a:bodyPr>
          <a:lstStyle/>
          <a:p>
            <a:pPr indent="450215" algn="ctr">
              <a:lnSpc>
                <a:spcPct val="150000"/>
              </a:lnSpc>
              <a:spcBef>
                <a:spcPts val="9000"/>
              </a:spcBef>
            </a:pPr>
            <a:r>
              <a:rPr lang="ru-RU" b="1" dirty="0">
                <a:latin typeface="Times New Roman" panose="02020603050405020304" pitchFamily="18" charset="0"/>
                <a:ea typeface="Arial Narrow" panose="020B0606020202030204" pitchFamily="34" charset="0"/>
                <a:cs typeface="Arial Narrow" panose="020B0606020202030204" pitchFamily="34" charset="0"/>
              </a:rPr>
              <a:t>5</a:t>
            </a:r>
            <a:r>
              <a:rPr lang="ru-RU" sz="3600" b="1" dirty="0">
                <a:latin typeface="Times New Roman" panose="02020603050405020304" pitchFamily="18" charset="0"/>
                <a:ea typeface="Arial Narrow" panose="020B0606020202030204" pitchFamily="34" charset="0"/>
                <a:cs typeface="Arial Narrow" panose="020B0606020202030204" pitchFamily="34" charset="0"/>
              </a:rPr>
              <a:t>. Регулирование открытых валютных позиций банков Банком России</a:t>
            </a:r>
          </a:p>
          <a:p>
            <a:pPr indent="450215" algn="ctr">
              <a:lnSpc>
                <a:spcPct val="150000"/>
              </a:lnSpc>
              <a:spcBef>
                <a:spcPts val="9000"/>
              </a:spcBef>
            </a:pPr>
            <a:r>
              <a:rPr lang="ru-RU" sz="3600" i="1" dirty="0">
                <a:effectLst/>
                <a:latin typeface="Times New Roman" panose="02020603050405020304" pitchFamily="18" charset="0"/>
                <a:ea typeface="Arial Narrow" panose="020B0606020202030204" pitchFamily="34" charset="0"/>
                <a:cs typeface="Arial Narrow" panose="020B0606020202030204" pitchFamily="34" charset="0"/>
              </a:rPr>
              <a:t>(самостоятельное изучение)</a:t>
            </a:r>
            <a:endParaRPr lang="ru-RU" sz="3600" i="1" dirty="0">
              <a:effectLst/>
              <a:latin typeface="Arial Narrow" panose="020B0606020202030204" pitchFamily="34" charset="0"/>
              <a:ea typeface="Arial Narrow" panose="020B0606020202030204" pitchFamily="34" charset="0"/>
              <a:cs typeface="Arial Narrow" panose="020B0606020202030204" pitchFamily="34" charset="0"/>
            </a:endParaRPr>
          </a:p>
        </p:txBody>
      </p:sp>
    </p:spTree>
    <p:extLst>
      <p:ext uri="{BB962C8B-B14F-4D97-AF65-F5344CB8AC3E}">
        <p14:creationId xmlns:p14="http://schemas.microsoft.com/office/powerpoint/2010/main" val="2058388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126125" y="86710"/>
            <a:ext cx="9955924" cy="318463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3200" i="1" dirty="0">
                <a:latin typeface="Times New Roman" panose="02020603050405020304" pitchFamily="18" charset="0"/>
                <a:cs typeface="Times New Roman" panose="02020603050405020304" pitchFamily="18" charset="0"/>
              </a:rPr>
              <a:t>С институциональных позиций</a:t>
            </a:r>
            <a:r>
              <a:rPr lang="ru-RU" sz="3200" dirty="0">
                <a:latin typeface="Times New Roman" panose="02020603050405020304" pitchFamily="18" charset="0"/>
                <a:cs typeface="Times New Roman" panose="02020603050405020304" pitchFamily="18" charset="0"/>
              </a:rPr>
              <a:t> валютный рынок представляет со­бой совокупность различных экономических субъектов, которые осу­ществляют валютные операции. Иначе говоря, это совокупность бан­ков, компаний и других организаций, которые проводят валютные операции.</a:t>
            </a:r>
          </a:p>
        </p:txBody>
      </p:sp>
      <p:sp>
        <p:nvSpPr>
          <p:cNvPr id="3" name="Скругленный прямоугольник 2"/>
          <p:cNvSpPr/>
          <p:nvPr/>
        </p:nvSpPr>
        <p:spPr>
          <a:xfrm>
            <a:off x="851338" y="3413234"/>
            <a:ext cx="11148849" cy="336068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3200" i="1" dirty="0">
                <a:latin typeface="Times New Roman" panose="02020603050405020304" pitchFamily="18" charset="0"/>
                <a:cs typeface="Times New Roman" panose="02020603050405020304" pitchFamily="18" charset="0"/>
              </a:rPr>
              <a:t>С функциональной точки зрения</a:t>
            </a:r>
            <a:r>
              <a:rPr lang="ru-RU" sz="3200" dirty="0">
                <a:latin typeface="Times New Roman" panose="02020603050405020304" pitchFamily="18" charset="0"/>
                <a:cs typeface="Times New Roman" panose="02020603050405020304" pitchFamily="18" charset="0"/>
              </a:rPr>
              <a:t> валютный рынок - это экономи­ческие отношения, которые складываются между различными участ­никами (субъектами) при осуществлении операций покупки-продажи иностранной валюты, международных расчетов, кредитно-депозитных операций и других финансовых операций, номинированных в иностран­ных валютах.</a:t>
            </a:r>
          </a:p>
        </p:txBody>
      </p:sp>
    </p:spTree>
    <p:extLst>
      <p:ext uri="{BB962C8B-B14F-4D97-AF65-F5344CB8AC3E}">
        <p14:creationId xmlns:p14="http://schemas.microsoft.com/office/powerpoint/2010/main" val="3599144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04649" y="63090"/>
            <a:ext cx="10825656" cy="369332"/>
          </a:xfrm>
          <a:prstGeom prst="rect">
            <a:avLst/>
          </a:prstGeom>
        </p:spPr>
        <p:txBody>
          <a:bodyPr wrap="square">
            <a:spAutoFit/>
          </a:bodyPr>
          <a:lstStyle/>
          <a:p>
            <a:pPr indent="449580" algn="ctr">
              <a:spcAft>
                <a:spcPts val="0"/>
              </a:spcAft>
            </a:pPr>
            <a:r>
              <a:rPr lang="ru-RU" dirty="0">
                <a:latin typeface="Times New Roman" panose="02020603050405020304" pitchFamily="18" charset="0"/>
                <a:ea typeface="Arial" panose="020B0604020202020204" pitchFamily="34" charset="0"/>
                <a:cs typeface="Arial" panose="020B0604020202020204" pitchFamily="34" charset="0"/>
              </a:rPr>
              <a:t>Таблица 1 - Основные отличия национального валютного рынка от мирового валютного рынка</a:t>
            </a:r>
            <a:endParaRPr lang="ru-RU" sz="800" dirty="0">
              <a:effectLst/>
              <a:latin typeface="Arial" panose="020B0604020202020204" pitchFamily="34" charset="0"/>
              <a:ea typeface="Arial" panose="020B0604020202020204" pitchFamily="34"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3458106528"/>
              </p:ext>
            </p:extLst>
          </p:nvPr>
        </p:nvGraphicFramePr>
        <p:xfrm>
          <a:off x="134007" y="663662"/>
          <a:ext cx="11634952" cy="6135210"/>
        </p:xfrm>
        <a:graphic>
          <a:graphicData uri="http://schemas.openxmlformats.org/drawingml/2006/table">
            <a:tbl>
              <a:tblPr firstRow="1" firstCol="1" bandRow="1">
                <a:tableStyleId>{69CF1AB2-1976-4502-BF36-3FF5EA218861}</a:tableStyleId>
              </a:tblPr>
              <a:tblGrid>
                <a:gridCol w="2761625">
                  <a:extLst>
                    <a:ext uri="{9D8B030D-6E8A-4147-A177-3AD203B41FA5}">
                      <a16:colId xmlns:a16="http://schemas.microsoft.com/office/drawing/2014/main" val="20000"/>
                    </a:ext>
                  </a:extLst>
                </a:gridCol>
                <a:gridCol w="3516292">
                  <a:extLst>
                    <a:ext uri="{9D8B030D-6E8A-4147-A177-3AD203B41FA5}">
                      <a16:colId xmlns:a16="http://schemas.microsoft.com/office/drawing/2014/main" val="20001"/>
                    </a:ext>
                  </a:extLst>
                </a:gridCol>
                <a:gridCol w="5357035">
                  <a:extLst>
                    <a:ext uri="{9D8B030D-6E8A-4147-A177-3AD203B41FA5}">
                      <a16:colId xmlns:a16="http://schemas.microsoft.com/office/drawing/2014/main" val="20002"/>
                    </a:ext>
                  </a:extLst>
                </a:gridCol>
              </a:tblGrid>
              <a:tr h="453567">
                <a:tc>
                  <a:txBody>
                    <a:bodyPr/>
                    <a:lstStyle/>
                    <a:p>
                      <a:pPr algn="ctr">
                        <a:lnSpc>
                          <a:spcPct val="100000"/>
                        </a:lnSpc>
                        <a:spcAft>
                          <a:spcPts val="0"/>
                        </a:spcAft>
                      </a:pPr>
                      <a:r>
                        <a:rPr lang="ru-RU" sz="1500" dirty="0">
                          <a:effectLst/>
                          <a:latin typeface="Times New Roman" panose="02020603050405020304" pitchFamily="18" charset="0"/>
                          <a:cs typeface="Times New Roman" panose="02020603050405020304" pitchFamily="18" charset="0"/>
                        </a:rPr>
                        <a:t>Критерии</a:t>
                      </a:r>
                      <a:endParaRPr lang="ru-RU"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tc>
                  <a:txBody>
                    <a:bodyPr/>
                    <a:lstStyle/>
                    <a:p>
                      <a:pPr algn="ctr">
                        <a:lnSpc>
                          <a:spcPct val="100000"/>
                        </a:lnSpc>
                        <a:spcAft>
                          <a:spcPts val="0"/>
                        </a:spcAft>
                      </a:pPr>
                      <a:r>
                        <a:rPr lang="ru-RU" sz="1500">
                          <a:effectLst/>
                          <a:latin typeface="Times New Roman" panose="02020603050405020304" pitchFamily="18" charset="0"/>
                          <a:cs typeface="Times New Roman" panose="02020603050405020304" pitchFamily="18" charset="0"/>
                        </a:rPr>
                        <a:t>Национальный валютный рынок</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tc>
                  <a:txBody>
                    <a:bodyPr/>
                    <a:lstStyle/>
                    <a:p>
                      <a:pPr algn="ctr">
                        <a:lnSpc>
                          <a:spcPct val="100000"/>
                        </a:lnSpc>
                        <a:spcAft>
                          <a:spcPts val="0"/>
                        </a:spcAft>
                      </a:pPr>
                      <a:r>
                        <a:rPr lang="ru-RU" sz="1500">
                          <a:effectLst/>
                          <a:latin typeface="Times New Roman" panose="02020603050405020304" pitchFamily="18" charset="0"/>
                          <a:cs typeface="Times New Roman" panose="02020603050405020304" pitchFamily="18" charset="0"/>
                        </a:rPr>
                        <a:t>Мировой валютный рынок</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extLst>
                  <a:ext uri="{0D108BD9-81ED-4DB2-BD59-A6C34878D82A}">
                    <a16:rowId xmlns:a16="http://schemas.microsoft.com/office/drawing/2014/main" val="10000"/>
                  </a:ext>
                </a:extLst>
              </a:tr>
              <a:tr h="792758">
                <a:tc>
                  <a:txBody>
                    <a:bodyPr/>
                    <a:lstStyle/>
                    <a:p>
                      <a:pPr indent="-101600" algn="just">
                        <a:lnSpc>
                          <a:spcPct val="100000"/>
                        </a:lnSpc>
                        <a:spcAft>
                          <a:spcPts val="0"/>
                        </a:spcAft>
                      </a:pPr>
                      <a:r>
                        <a:rPr lang="ru-RU" sz="1500">
                          <a:effectLst/>
                          <a:latin typeface="Times New Roman" panose="02020603050405020304" pitchFamily="18" charset="0"/>
                          <a:cs typeface="Times New Roman" panose="02020603050405020304" pitchFamily="18" charset="0"/>
                        </a:rPr>
                        <a:t>Валюта обраще­ния</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tc>
                  <a:txBody>
                    <a:bodyPr/>
                    <a:lstStyle/>
                    <a:p>
                      <a:pPr indent="-101600" algn="just">
                        <a:lnSpc>
                          <a:spcPct val="100000"/>
                        </a:lnSpc>
                        <a:spcAft>
                          <a:spcPts val="0"/>
                        </a:spcAft>
                      </a:pPr>
                      <a:r>
                        <a:rPr lang="ru-RU" sz="1500" dirty="0">
                          <a:effectLst/>
                          <a:latin typeface="Times New Roman" panose="02020603050405020304" pitchFamily="18" charset="0"/>
                          <a:cs typeface="Times New Roman" panose="02020603050405020304" pitchFamily="18" charset="0"/>
                        </a:rPr>
                        <a:t>Национальная валюта</a:t>
                      </a:r>
                      <a:endParaRPr lang="ru-RU"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tc>
                  <a:txBody>
                    <a:bodyPr/>
                    <a:lstStyle/>
                    <a:p>
                      <a:pPr indent="-101600" algn="l">
                        <a:lnSpc>
                          <a:spcPct val="100000"/>
                        </a:lnSpc>
                        <a:spcAft>
                          <a:spcPts val="0"/>
                        </a:spcAft>
                      </a:pPr>
                      <a:r>
                        <a:rPr lang="ru-RU" sz="1500">
                          <a:effectLst/>
                          <a:latin typeface="Times New Roman" panose="02020603050405020304" pitchFamily="18" charset="0"/>
                          <a:cs typeface="Times New Roman" panose="02020603050405020304" pitchFamily="18" charset="0"/>
                        </a:rPr>
                        <a:t>В общем виде все обращающи­еся валюты. Кроме этого, от­дельно выделяются из обще­го перечня валют резервные ва­люты, а также международные счетные валютные единицы</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extLst>
                  <a:ext uri="{0D108BD9-81ED-4DB2-BD59-A6C34878D82A}">
                    <a16:rowId xmlns:a16="http://schemas.microsoft.com/office/drawing/2014/main" val="10001"/>
                  </a:ext>
                </a:extLst>
              </a:tr>
              <a:tr h="517902">
                <a:tc>
                  <a:txBody>
                    <a:bodyPr/>
                    <a:lstStyle/>
                    <a:p>
                      <a:pPr indent="-101600" algn="just">
                        <a:lnSpc>
                          <a:spcPct val="100000"/>
                        </a:lnSpc>
                        <a:spcAft>
                          <a:spcPts val="0"/>
                        </a:spcAft>
                      </a:pPr>
                      <a:r>
                        <a:rPr lang="ru-RU" sz="1500">
                          <a:effectLst/>
                          <a:latin typeface="Times New Roman" panose="02020603050405020304" pitchFamily="18" charset="0"/>
                          <a:cs typeface="Times New Roman" panose="02020603050405020304" pitchFamily="18" charset="0"/>
                        </a:rPr>
                        <a:t>Порядок конвер­тации валют</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tc>
                  <a:txBody>
                    <a:bodyPr/>
                    <a:lstStyle/>
                    <a:p>
                      <a:pPr indent="-101600" algn="l">
                        <a:lnSpc>
                          <a:spcPct val="100000"/>
                        </a:lnSpc>
                        <a:spcAft>
                          <a:spcPts val="0"/>
                        </a:spcAft>
                      </a:pPr>
                      <a:r>
                        <a:rPr lang="ru-RU" sz="1500" dirty="0">
                          <a:effectLst/>
                          <a:latin typeface="Times New Roman" panose="02020603050405020304" pitchFamily="18" charset="0"/>
                          <a:cs typeface="Times New Roman" panose="02020603050405020304" pitchFamily="18" charset="0"/>
                        </a:rPr>
                        <a:t>Национальные условия конвертируемости наци­ональной валюты</a:t>
                      </a:r>
                      <a:endParaRPr lang="ru-RU"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tc>
                  <a:txBody>
                    <a:bodyPr/>
                    <a:lstStyle/>
                    <a:p>
                      <a:pPr indent="-101600" algn="l">
                        <a:lnSpc>
                          <a:spcPct val="100000"/>
                        </a:lnSpc>
                        <a:spcAft>
                          <a:spcPts val="0"/>
                        </a:spcAft>
                      </a:pPr>
                      <a:r>
                        <a:rPr lang="ru-RU" sz="1500">
                          <a:effectLst/>
                          <a:latin typeface="Times New Roman" panose="02020603050405020304" pitchFamily="18" charset="0"/>
                          <a:cs typeface="Times New Roman" panose="02020603050405020304" pitchFamily="18" charset="0"/>
                        </a:rPr>
                        <a:t>Условия взаимной конвертиру­емости валют</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extLst>
                  <a:ext uri="{0D108BD9-81ED-4DB2-BD59-A6C34878D82A}">
                    <a16:rowId xmlns:a16="http://schemas.microsoft.com/office/drawing/2014/main" val="10002"/>
                  </a:ext>
                </a:extLst>
              </a:tr>
              <a:tr h="299545">
                <a:tc>
                  <a:txBody>
                    <a:bodyPr/>
                    <a:lstStyle/>
                    <a:p>
                      <a:pPr indent="-101600" algn="just">
                        <a:lnSpc>
                          <a:spcPct val="100000"/>
                        </a:lnSpc>
                        <a:spcAft>
                          <a:spcPts val="0"/>
                        </a:spcAft>
                      </a:pPr>
                      <a:r>
                        <a:rPr lang="ru-RU" sz="1500">
                          <a:effectLst/>
                          <a:latin typeface="Times New Roman" panose="02020603050405020304" pitchFamily="18" charset="0"/>
                          <a:cs typeface="Times New Roman" panose="02020603050405020304" pitchFamily="18" charset="0"/>
                        </a:rPr>
                        <a:t>Порядок форми­рования курса</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tc>
                  <a:txBody>
                    <a:bodyPr/>
                    <a:lstStyle/>
                    <a:p>
                      <a:pPr indent="-101600" algn="just">
                        <a:lnSpc>
                          <a:spcPct val="100000"/>
                        </a:lnSpc>
                        <a:spcAft>
                          <a:spcPts val="0"/>
                        </a:spcAft>
                      </a:pPr>
                      <a:r>
                        <a:rPr lang="ru-RU" sz="1500">
                          <a:effectLst/>
                          <a:latin typeface="Times New Roman" panose="02020603050405020304" pitchFamily="18" charset="0"/>
                          <a:cs typeface="Times New Roman" panose="02020603050405020304" pitchFamily="18" charset="0"/>
                        </a:rPr>
                        <a:t>Режим курса националь­ной валюты</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tc>
                  <a:txBody>
                    <a:bodyPr/>
                    <a:lstStyle/>
                    <a:p>
                      <a:pPr indent="-101600" algn="l">
                        <a:lnSpc>
                          <a:spcPct val="100000"/>
                        </a:lnSpc>
                        <a:spcAft>
                          <a:spcPts val="0"/>
                        </a:spcAft>
                      </a:pPr>
                      <a:r>
                        <a:rPr lang="ru-RU" sz="1500">
                          <a:effectLst/>
                          <a:latin typeface="Times New Roman" panose="02020603050405020304" pitchFamily="18" charset="0"/>
                          <a:cs typeface="Times New Roman" panose="02020603050405020304" pitchFamily="18" charset="0"/>
                        </a:rPr>
                        <a:t>Регламентация режимов ва­лютных курсов</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extLst>
                  <a:ext uri="{0D108BD9-81ED-4DB2-BD59-A6C34878D82A}">
                    <a16:rowId xmlns:a16="http://schemas.microsoft.com/office/drawing/2014/main" val="10003"/>
                  </a:ext>
                </a:extLst>
              </a:tr>
              <a:tr h="476795">
                <a:tc>
                  <a:txBody>
                    <a:bodyPr/>
                    <a:lstStyle/>
                    <a:p>
                      <a:pPr indent="-101600" algn="just">
                        <a:lnSpc>
                          <a:spcPct val="100000"/>
                        </a:lnSpc>
                        <a:spcAft>
                          <a:spcPts val="0"/>
                        </a:spcAft>
                      </a:pPr>
                      <a:r>
                        <a:rPr lang="ru-RU" sz="1500">
                          <a:effectLst/>
                          <a:latin typeface="Times New Roman" panose="02020603050405020304" pitchFamily="18" charset="0"/>
                          <a:cs typeface="Times New Roman" panose="02020603050405020304" pitchFamily="18" charset="0"/>
                        </a:rPr>
                        <a:t>Формирование паритета валюты</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tc>
                  <a:txBody>
                    <a:bodyPr/>
                    <a:lstStyle/>
                    <a:p>
                      <a:pPr indent="-101600" algn="just">
                        <a:lnSpc>
                          <a:spcPct val="100000"/>
                        </a:lnSpc>
                        <a:spcAft>
                          <a:spcPts val="0"/>
                        </a:spcAft>
                      </a:pPr>
                      <a:r>
                        <a:rPr lang="ru-RU" sz="1500">
                          <a:effectLst/>
                          <a:latin typeface="Times New Roman" panose="02020603050405020304" pitchFamily="18" charset="0"/>
                          <a:cs typeface="Times New Roman" panose="02020603050405020304" pitchFamily="18" charset="0"/>
                        </a:rPr>
                        <a:t>Паритет национальной валюты</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tc>
                  <a:txBody>
                    <a:bodyPr/>
                    <a:lstStyle/>
                    <a:p>
                      <a:pPr indent="-101600" algn="l">
                        <a:lnSpc>
                          <a:spcPct val="100000"/>
                        </a:lnSpc>
                        <a:spcAft>
                          <a:spcPts val="0"/>
                        </a:spcAft>
                      </a:pPr>
                      <a:r>
                        <a:rPr lang="ru-RU" sz="1500">
                          <a:effectLst/>
                          <a:latin typeface="Times New Roman" panose="02020603050405020304" pitchFamily="18" charset="0"/>
                          <a:cs typeface="Times New Roman" panose="02020603050405020304" pitchFamily="18" charset="0"/>
                        </a:rPr>
                        <a:t>Унифицированный режим ва­лютных паритетов</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extLst>
                  <a:ext uri="{0D108BD9-81ED-4DB2-BD59-A6C34878D82A}">
                    <a16:rowId xmlns:a16="http://schemas.microsoft.com/office/drawing/2014/main" val="10004"/>
                  </a:ext>
                </a:extLst>
              </a:tr>
              <a:tr h="715193">
                <a:tc>
                  <a:txBody>
                    <a:bodyPr/>
                    <a:lstStyle/>
                    <a:p>
                      <a:pPr indent="-101600" algn="just">
                        <a:lnSpc>
                          <a:spcPct val="100000"/>
                        </a:lnSpc>
                        <a:spcAft>
                          <a:spcPts val="0"/>
                        </a:spcAft>
                      </a:pPr>
                      <a:r>
                        <a:rPr lang="ru-RU" sz="1500">
                          <a:effectLst/>
                          <a:latin typeface="Times New Roman" panose="02020603050405020304" pitchFamily="18" charset="0"/>
                          <a:cs typeface="Times New Roman" panose="02020603050405020304" pitchFamily="18" charset="0"/>
                        </a:rPr>
                        <a:t>Регулирующие органы</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tc>
                  <a:txBody>
                    <a:bodyPr/>
                    <a:lstStyle/>
                    <a:p>
                      <a:pPr indent="-101600" algn="just">
                        <a:lnSpc>
                          <a:spcPct val="100000"/>
                        </a:lnSpc>
                        <a:spcAft>
                          <a:spcPts val="0"/>
                        </a:spcAft>
                      </a:pPr>
                      <a:r>
                        <a:rPr lang="ru-RU" sz="1500">
                          <a:effectLst/>
                          <a:latin typeface="Times New Roman" panose="02020603050405020304" pitchFamily="18" charset="0"/>
                          <a:cs typeface="Times New Roman" panose="02020603050405020304" pitchFamily="18" charset="0"/>
                        </a:rPr>
                        <a:t>Национальные уполно­моченные органы, осу­ществляющие регулиро­вание валютных отноше­ний в стране</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tc>
                  <a:txBody>
                    <a:bodyPr/>
                    <a:lstStyle/>
                    <a:p>
                      <a:pPr indent="-101600" algn="l">
                        <a:lnSpc>
                          <a:spcPct val="100000"/>
                        </a:lnSpc>
                        <a:spcAft>
                          <a:spcPts val="0"/>
                        </a:spcAft>
                      </a:pPr>
                      <a:r>
                        <a:rPr lang="ru-RU" sz="1500">
                          <a:effectLst/>
                          <a:latin typeface="Times New Roman" panose="02020603050405020304" pitchFamily="18" charset="0"/>
                          <a:cs typeface="Times New Roman" panose="02020603050405020304" pitchFamily="18" charset="0"/>
                        </a:rPr>
                        <a:t>Международные организации, осуществляющие межгосудар­ственное валютное регулиро­вание</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extLst>
                  <a:ext uri="{0D108BD9-81ED-4DB2-BD59-A6C34878D82A}">
                    <a16:rowId xmlns:a16="http://schemas.microsoft.com/office/drawing/2014/main" val="10005"/>
                  </a:ext>
                </a:extLst>
              </a:tr>
              <a:tr h="476795">
                <a:tc>
                  <a:txBody>
                    <a:bodyPr/>
                    <a:lstStyle/>
                    <a:p>
                      <a:pPr indent="-101600" algn="just">
                        <a:lnSpc>
                          <a:spcPct val="100000"/>
                        </a:lnSpc>
                        <a:spcAft>
                          <a:spcPts val="0"/>
                        </a:spcAft>
                      </a:pPr>
                      <a:r>
                        <a:rPr lang="ru-RU" sz="1500">
                          <a:effectLst/>
                          <a:latin typeface="Times New Roman" panose="02020603050405020304" pitchFamily="18" charset="0"/>
                          <a:cs typeface="Times New Roman" panose="02020603050405020304" pitchFamily="18" charset="0"/>
                        </a:rPr>
                        <a:t>Уровень включен­ности в валютную систему</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tc>
                  <a:txBody>
                    <a:bodyPr/>
                    <a:lstStyle/>
                    <a:p>
                      <a:pPr indent="-101600" algn="just">
                        <a:lnSpc>
                          <a:spcPct val="100000"/>
                        </a:lnSpc>
                        <a:spcAft>
                          <a:spcPts val="0"/>
                        </a:spcAft>
                      </a:pPr>
                      <a:r>
                        <a:rPr lang="ru-RU" sz="1500">
                          <a:effectLst/>
                          <a:latin typeface="Times New Roman" panose="02020603050405020304" pitchFamily="18" charset="0"/>
                          <a:cs typeface="Times New Roman" panose="02020603050405020304" pitchFamily="18" charset="0"/>
                        </a:rPr>
                        <a:t>Включенность в нацио­нальную валютную си­стему</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tc>
                  <a:txBody>
                    <a:bodyPr/>
                    <a:lstStyle/>
                    <a:p>
                      <a:pPr indent="-101600" algn="l">
                        <a:lnSpc>
                          <a:spcPct val="100000"/>
                        </a:lnSpc>
                        <a:spcAft>
                          <a:spcPts val="0"/>
                        </a:spcAft>
                      </a:pPr>
                      <a:r>
                        <a:rPr lang="ru-RU" sz="1500">
                          <a:effectLst/>
                          <a:latin typeface="Times New Roman" panose="02020603050405020304" pitchFamily="18" charset="0"/>
                          <a:cs typeface="Times New Roman" panose="02020603050405020304" pitchFamily="18" charset="0"/>
                        </a:rPr>
                        <a:t>Включенность в мировую ва­лютную систему</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extLst>
                  <a:ext uri="{0D108BD9-81ED-4DB2-BD59-A6C34878D82A}">
                    <a16:rowId xmlns:a16="http://schemas.microsoft.com/office/drawing/2014/main" val="10006"/>
                  </a:ext>
                </a:extLst>
              </a:tr>
              <a:tr h="476795">
                <a:tc>
                  <a:txBody>
                    <a:bodyPr/>
                    <a:lstStyle/>
                    <a:p>
                      <a:pPr indent="-101600" algn="just">
                        <a:lnSpc>
                          <a:spcPct val="100000"/>
                        </a:lnSpc>
                        <a:spcAft>
                          <a:spcPts val="0"/>
                        </a:spcAft>
                      </a:pPr>
                      <a:r>
                        <a:rPr lang="ru-RU" sz="1500">
                          <a:effectLst/>
                          <a:latin typeface="Times New Roman" panose="02020603050405020304" pitchFamily="18" charset="0"/>
                          <a:cs typeface="Times New Roman" panose="02020603050405020304" pitchFamily="18" charset="0"/>
                        </a:rPr>
                        <a:t>Формы регулиро­вания и контроля</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tc>
                  <a:txBody>
                    <a:bodyPr/>
                    <a:lstStyle/>
                    <a:p>
                      <a:pPr indent="-101600" algn="just">
                        <a:lnSpc>
                          <a:spcPct val="100000"/>
                        </a:lnSpc>
                        <a:spcAft>
                          <a:spcPts val="0"/>
                        </a:spcAft>
                      </a:pPr>
                      <a:r>
                        <a:rPr lang="ru-RU" sz="1500">
                          <a:effectLst/>
                          <a:latin typeface="Times New Roman" panose="02020603050405020304" pitchFamily="18" charset="0"/>
                          <a:cs typeface="Times New Roman" panose="02020603050405020304" pitchFamily="18" charset="0"/>
                        </a:rPr>
                        <a:t>Наличие или отсутствие валютных ограничений, валютный контроль</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tc>
                  <a:txBody>
                    <a:bodyPr/>
                    <a:lstStyle/>
                    <a:p>
                      <a:pPr indent="-101600" algn="l">
                        <a:lnSpc>
                          <a:spcPct val="100000"/>
                        </a:lnSpc>
                        <a:spcAft>
                          <a:spcPts val="0"/>
                        </a:spcAft>
                      </a:pPr>
                      <a:r>
                        <a:rPr lang="ru-RU" sz="1500">
                          <a:effectLst/>
                          <a:latin typeface="Times New Roman" panose="02020603050405020304" pitchFamily="18" charset="0"/>
                          <a:cs typeface="Times New Roman" panose="02020603050405020304" pitchFamily="18" charset="0"/>
                        </a:rPr>
                        <a:t>Межгосударственное регулиро­вание валютных ограничений</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extLst>
                  <a:ext uri="{0D108BD9-81ED-4DB2-BD59-A6C34878D82A}">
                    <a16:rowId xmlns:a16="http://schemas.microsoft.com/office/drawing/2014/main" val="10007"/>
                  </a:ext>
                </a:extLst>
              </a:tr>
              <a:tr h="495474">
                <a:tc>
                  <a:txBody>
                    <a:bodyPr/>
                    <a:lstStyle/>
                    <a:p>
                      <a:pPr indent="-101600" algn="just">
                        <a:lnSpc>
                          <a:spcPct val="100000"/>
                        </a:lnSpc>
                        <a:spcAft>
                          <a:spcPts val="0"/>
                        </a:spcAft>
                      </a:pPr>
                      <a:r>
                        <a:rPr lang="ru-RU" sz="1500">
                          <a:effectLst/>
                          <a:latin typeface="Times New Roman" panose="02020603050405020304" pitchFamily="18" charset="0"/>
                          <a:cs typeface="Times New Roman" panose="02020603050405020304" pitchFamily="18" charset="0"/>
                        </a:rPr>
                        <a:t>Регулирование валютной ликвид­ности</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tc>
                  <a:txBody>
                    <a:bodyPr/>
                    <a:lstStyle/>
                    <a:p>
                      <a:pPr indent="-101600" algn="just">
                        <a:lnSpc>
                          <a:spcPct val="100000"/>
                        </a:lnSpc>
                        <a:spcAft>
                          <a:spcPts val="0"/>
                        </a:spcAft>
                      </a:pPr>
                      <a:r>
                        <a:rPr lang="ru-RU" sz="1500">
                          <a:effectLst/>
                          <a:latin typeface="Times New Roman" panose="02020603050405020304" pitchFamily="18" charset="0"/>
                          <a:cs typeface="Times New Roman" panose="02020603050405020304" pitchFamily="18" charset="0"/>
                        </a:rPr>
                        <a:t>Национальное регулиро­вание валютной ликвид­ности страны</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tc>
                  <a:txBody>
                    <a:bodyPr/>
                    <a:lstStyle/>
                    <a:p>
                      <a:pPr indent="-101600" algn="l">
                        <a:lnSpc>
                          <a:spcPct val="100000"/>
                        </a:lnSpc>
                        <a:spcAft>
                          <a:spcPts val="0"/>
                        </a:spcAft>
                      </a:pPr>
                      <a:r>
                        <a:rPr lang="ru-RU" sz="1500">
                          <a:effectLst/>
                          <a:latin typeface="Times New Roman" panose="02020603050405020304" pitchFamily="18" charset="0"/>
                          <a:cs typeface="Times New Roman" panose="02020603050405020304" pitchFamily="18" charset="0"/>
                        </a:rPr>
                        <a:t>Возможное межгосударствен­ное регулирование междуна­родной валютной ликвидности</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extLst>
                  <a:ext uri="{0D108BD9-81ED-4DB2-BD59-A6C34878D82A}">
                    <a16:rowId xmlns:a16="http://schemas.microsoft.com/office/drawing/2014/main" val="10008"/>
                  </a:ext>
                </a:extLst>
              </a:tr>
              <a:tr h="715193">
                <a:tc>
                  <a:txBody>
                    <a:bodyPr/>
                    <a:lstStyle/>
                    <a:p>
                      <a:pPr indent="-101600" algn="just">
                        <a:lnSpc>
                          <a:spcPct val="100000"/>
                        </a:lnSpc>
                        <a:spcAft>
                          <a:spcPts val="0"/>
                        </a:spcAft>
                      </a:pPr>
                      <a:r>
                        <a:rPr lang="ru-RU" sz="1500">
                          <a:effectLst/>
                          <a:latin typeface="Times New Roman" panose="02020603050405020304" pitchFamily="18" charset="0"/>
                          <a:cs typeface="Times New Roman" panose="02020603050405020304" pitchFamily="18" charset="0"/>
                        </a:rPr>
                        <a:t>Порядок исполь­зования между­народных кредит­ных средств обра­щения</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tc>
                  <a:txBody>
                    <a:bodyPr/>
                    <a:lstStyle/>
                    <a:p>
                      <a:pPr indent="-101600" algn="just">
                        <a:lnSpc>
                          <a:spcPct val="100000"/>
                        </a:lnSpc>
                        <a:spcAft>
                          <a:spcPts val="0"/>
                        </a:spcAft>
                      </a:pPr>
                      <a:r>
                        <a:rPr lang="ru-RU" sz="1500">
                          <a:effectLst/>
                          <a:latin typeface="Times New Roman" panose="02020603050405020304" pitchFamily="18" charset="0"/>
                          <a:cs typeface="Times New Roman" panose="02020603050405020304" pitchFamily="18" charset="0"/>
                        </a:rPr>
                        <a:t>Государственная регла­ментация использования международных кредит­ных средств обращения</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tc>
                  <a:txBody>
                    <a:bodyPr/>
                    <a:lstStyle/>
                    <a:p>
                      <a:pPr indent="-101600" algn="l">
                        <a:lnSpc>
                          <a:spcPct val="100000"/>
                        </a:lnSpc>
                        <a:spcAft>
                          <a:spcPts val="0"/>
                        </a:spcAft>
                      </a:pPr>
                      <a:r>
                        <a:rPr lang="ru-RU" sz="1500">
                          <a:effectLst/>
                          <a:latin typeface="Times New Roman" panose="02020603050405020304" pitchFamily="18" charset="0"/>
                          <a:cs typeface="Times New Roman" panose="02020603050405020304" pitchFamily="18" charset="0"/>
                        </a:rPr>
                        <a:t>Унификация правил использо­вания международных кредит­ных средств обращения</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extLst>
                  <a:ext uri="{0D108BD9-81ED-4DB2-BD59-A6C34878D82A}">
                    <a16:rowId xmlns:a16="http://schemas.microsoft.com/office/drawing/2014/main" val="10009"/>
                  </a:ext>
                </a:extLst>
              </a:tr>
              <a:tr h="715193">
                <a:tc>
                  <a:txBody>
                    <a:bodyPr/>
                    <a:lstStyle/>
                    <a:p>
                      <a:pPr indent="-101600" algn="just">
                        <a:lnSpc>
                          <a:spcPct val="100000"/>
                        </a:lnSpc>
                        <a:spcAft>
                          <a:spcPts val="0"/>
                        </a:spcAft>
                      </a:pPr>
                      <a:r>
                        <a:rPr lang="ru-RU" sz="1500">
                          <a:effectLst/>
                          <a:latin typeface="Times New Roman" panose="02020603050405020304" pitchFamily="18" charset="0"/>
                          <a:cs typeface="Times New Roman" panose="02020603050405020304" pitchFamily="18" charset="0"/>
                        </a:rPr>
                        <a:t>Основы осущест­вления междуна­родных расчетов</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tc>
                  <a:txBody>
                    <a:bodyPr/>
                    <a:lstStyle/>
                    <a:p>
                      <a:pPr indent="-101600" algn="just">
                        <a:lnSpc>
                          <a:spcPct val="100000"/>
                        </a:lnSpc>
                        <a:spcAft>
                          <a:spcPts val="0"/>
                        </a:spcAft>
                      </a:pPr>
                      <a:r>
                        <a:rPr lang="ru-RU" sz="1500">
                          <a:effectLst/>
                          <a:latin typeface="Times New Roman" panose="02020603050405020304" pitchFamily="18" charset="0"/>
                          <a:cs typeface="Times New Roman" panose="02020603050405020304" pitchFamily="18" charset="0"/>
                        </a:rPr>
                        <a:t>Национальные особен­ности осуществления международных расче­тов страны</a:t>
                      </a:r>
                      <a:endParaRPr lang="ru-RU"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tc>
                  <a:txBody>
                    <a:bodyPr/>
                    <a:lstStyle/>
                    <a:p>
                      <a:pPr indent="-101600" algn="l">
                        <a:lnSpc>
                          <a:spcPct val="100000"/>
                        </a:lnSpc>
                        <a:spcAft>
                          <a:spcPts val="0"/>
                        </a:spcAft>
                      </a:pPr>
                      <a:r>
                        <a:rPr lang="ru-RU" sz="1500" dirty="0">
                          <a:effectLst/>
                          <a:latin typeface="Times New Roman" panose="02020603050405020304" pitchFamily="18" charset="0"/>
                          <a:cs typeface="Times New Roman" panose="02020603050405020304" pitchFamily="18" charset="0"/>
                        </a:rPr>
                        <a:t>Унификация основных форм международных расчетов</a:t>
                      </a:r>
                      <a:endParaRPr lang="ru-RU"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5423" marR="55423" marT="0" marB="0"/>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24670017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788276" y="938048"/>
            <a:ext cx="10657490" cy="531298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3200" i="1" dirty="0">
                <a:latin typeface="Times New Roman" panose="02020603050405020304" pitchFamily="18" charset="0"/>
                <a:cs typeface="Times New Roman" panose="02020603050405020304" pitchFamily="18" charset="0"/>
              </a:rPr>
              <a:t>Валютный рынок </a:t>
            </a:r>
            <a:r>
              <a:rPr lang="ru-RU" sz="3200" dirty="0">
                <a:latin typeface="Times New Roman" panose="02020603050405020304" pitchFamily="18" charset="0"/>
                <a:cs typeface="Times New Roman" panose="02020603050405020304" pitchFamily="18" charset="0"/>
              </a:rPr>
              <a:t>также является механизмом, который обеспечивает формирование валютных курсов под воздействием спроса и предложения, что, с одной стороны, является проявлением рыночной экономики и дает возможность получения прибыли участникам рынка в виде курсовых разниц, а с другой позволяет государству использовать его как инструмент при проведении денежно-кредитной политики.</a:t>
            </a:r>
          </a:p>
        </p:txBody>
      </p:sp>
    </p:spTree>
    <p:extLst>
      <p:ext uri="{BB962C8B-B14F-4D97-AF65-F5344CB8AC3E}">
        <p14:creationId xmlns:p14="http://schemas.microsoft.com/office/powerpoint/2010/main" val="29764794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 двумя скругленными противолежащими углами 1"/>
          <p:cNvSpPr/>
          <p:nvPr/>
        </p:nvSpPr>
        <p:spPr>
          <a:xfrm>
            <a:off x="1150883" y="126125"/>
            <a:ext cx="8939048" cy="1671144"/>
          </a:xfrm>
          <a:prstGeom prst="round2Diag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2800" dirty="0">
                <a:latin typeface="Times New Roman" panose="02020603050405020304" pitchFamily="18" charset="0"/>
                <a:cs typeface="Times New Roman" panose="02020603050405020304" pitchFamily="18" charset="0"/>
              </a:rPr>
              <a:t>В зависимости от наличия или отсутствия валютных ограничений различают </a:t>
            </a:r>
            <a:r>
              <a:rPr lang="ru-RU" sz="2800" i="1" dirty="0">
                <a:latin typeface="Times New Roman" panose="02020603050405020304" pitchFamily="18" charset="0"/>
                <a:cs typeface="Times New Roman" panose="02020603050405020304" pitchFamily="18" charset="0"/>
              </a:rPr>
              <a:t>свободный (открытый) и несвободный (закрытый) валютные рынки</a:t>
            </a:r>
            <a:r>
              <a:rPr lang="ru-RU" sz="2800" dirty="0">
                <a:latin typeface="Times New Roman" panose="02020603050405020304" pitchFamily="18" charset="0"/>
                <a:cs typeface="Times New Roman" panose="02020603050405020304" pitchFamily="18" charset="0"/>
              </a:rPr>
              <a:t>.</a:t>
            </a:r>
          </a:p>
        </p:txBody>
      </p:sp>
      <p:sp>
        <p:nvSpPr>
          <p:cNvPr id="3" name="Скругленный прямоугольник 2"/>
          <p:cNvSpPr/>
          <p:nvPr/>
        </p:nvSpPr>
        <p:spPr>
          <a:xfrm>
            <a:off x="346843" y="2104697"/>
            <a:ext cx="4871544" cy="427245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2400" i="1" dirty="0">
                <a:latin typeface="Times New Roman" panose="02020603050405020304" pitchFamily="18" charset="0"/>
                <a:cs typeface="Times New Roman" panose="02020603050405020304" pitchFamily="18" charset="0"/>
              </a:rPr>
              <a:t>Под валютными ограничениями </a:t>
            </a:r>
            <a:r>
              <a:rPr lang="ru-RU" sz="2400" dirty="0">
                <a:latin typeface="Times New Roman" panose="02020603050405020304" pitchFamily="18" charset="0"/>
                <a:cs typeface="Times New Roman" panose="02020603050405020304" pitchFamily="18" charset="0"/>
              </a:rPr>
              <a:t>обычно понимают различные административные, законодательные, экономические и организационные меры, направленные на установление определенного порядка проведения валютных операций.</a:t>
            </a:r>
          </a:p>
        </p:txBody>
      </p:sp>
      <p:sp>
        <p:nvSpPr>
          <p:cNvPr id="4" name="Скругленный прямоугольник 3"/>
          <p:cNvSpPr/>
          <p:nvPr/>
        </p:nvSpPr>
        <p:spPr>
          <a:xfrm>
            <a:off x="6915808" y="2104697"/>
            <a:ext cx="4871544" cy="427245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2400" dirty="0">
                <a:latin typeface="Times New Roman" panose="02020603050405020304" pitchFamily="18" charset="0"/>
                <a:cs typeface="Times New Roman" panose="02020603050405020304" pitchFamily="18" charset="0"/>
              </a:rPr>
              <a:t>Для различных национальных рынков является способ формирования обменного курса национальной валюты по отношению к другим валютам. Выделяют два принципиаль­но различающихся режима валютного курса: </a:t>
            </a:r>
            <a:r>
              <a:rPr lang="ru-RU" sz="2400" i="1" dirty="0">
                <a:latin typeface="Times New Roman" panose="02020603050405020304" pitchFamily="18" charset="0"/>
                <a:cs typeface="Times New Roman" panose="02020603050405020304" pitchFamily="18" charset="0"/>
              </a:rPr>
              <a:t>фиксированный и плава­ющий</a:t>
            </a:r>
            <a:r>
              <a:rPr lang="ru-RU" sz="24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8029052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157656" y="1150884"/>
            <a:ext cx="11934496" cy="4335517"/>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sz="3200" i="1" dirty="0">
                <a:latin typeface="Times New Roman" panose="02020603050405020304" pitchFamily="18" charset="0"/>
                <a:cs typeface="Times New Roman" panose="02020603050405020304" pitchFamily="18" charset="0"/>
              </a:rPr>
              <a:t>Основные функции, которые выполняют валютные рынки:</a:t>
            </a:r>
          </a:p>
          <a:p>
            <a:r>
              <a:rPr lang="ru-RU" sz="3200" dirty="0">
                <a:latin typeface="Times New Roman" panose="02020603050405020304" pitchFamily="18" charset="0"/>
                <a:cs typeface="Times New Roman" panose="02020603050405020304" pitchFamily="18" charset="0"/>
              </a:rPr>
              <a:t>- формирование валютных курсов и их регулирование на основе ры­ночного соотношения между спросом и предложением;</a:t>
            </a:r>
          </a:p>
          <a:p>
            <a:r>
              <a:rPr lang="ru-RU" sz="3200" dirty="0">
                <a:latin typeface="Times New Roman" panose="02020603050405020304" pitchFamily="18" charset="0"/>
                <a:cs typeface="Times New Roman" panose="02020603050405020304" pitchFamily="18" charset="0"/>
              </a:rPr>
              <a:t>- обслуживание внешнеэкономической деятельности;</a:t>
            </a:r>
          </a:p>
          <a:p>
            <a:r>
              <a:rPr lang="ru-RU" sz="3200" dirty="0">
                <a:latin typeface="Times New Roman" panose="02020603050405020304" pitchFamily="18" charset="0"/>
                <a:cs typeface="Times New Roman" panose="02020603050405020304" pitchFamily="18" charset="0"/>
              </a:rPr>
              <a:t>- диверсификация валютных активов;</a:t>
            </a:r>
          </a:p>
          <a:p>
            <a:r>
              <a:rPr lang="ru-RU" sz="3200" dirty="0">
                <a:latin typeface="Times New Roman" panose="02020603050405020304" pitchFamily="18" charset="0"/>
                <a:cs typeface="Times New Roman" panose="02020603050405020304" pitchFamily="18" charset="0"/>
              </a:rPr>
              <a:t>- страхование (хеджирование) валютных рисков;</a:t>
            </a:r>
          </a:p>
          <a:p>
            <a:r>
              <a:rPr lang="ru-RU" sz="3200" dirty="0">
                <a:latin typeface="Times New Roman" panose="02020603050405020304" pitchFamily="18" charset="0"/>
                <a:cs typeface="Times New Roman" panose="02020603050405020304" pitchFamily="18" charset="0"/>
              </a:rPr>
              <a:t>- получение прибыли операторами в виде курсовых разниц при со­вершении конверсионных операций.</a:t>
            </a:r>
            <a:endParaRPr lang="ru-RU" sz="32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12648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Схема 2"/>
          <p:cNvGraphicFramePr/>
          <p:nvPr>
            <p:extLst>
              <p:ext uri="{D42A27DB-BD31-4B8C-83A1-F6EECF244321}">
                <p14:modId xmlns:p14="http://schemas.microsoft.com/office/powerpoint/2010/main" val="1418848132"/>
              </p:ext>
            </p:extLst>
          </p:nvPr>
        </p:nvGraphicFramePr>
        <p:xfrm>
          <a:off x="331076" y="338959"/>
          <a:ext cx="11303876" cy="63219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671017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2972019493"/>
              </p:ext>
            </p:extLst>
          </p:nvPr>
        </p:nvGraphicFramePr>
        <p:xfrm>
          <a:off x="329323" y="845790"/>
          <a:ext cx="11754946"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719577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a:themeElements>
    <a:clrScheme name="Ион">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Ио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о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170</TotalTime>
  <Words>2087</Words>
  <Application>Microsoft Office PowerPoint</Application>
  <PresentationFormat>Широкоэкранный</PresentationFormat>
  <Paragraphs>124</Paragraphs>
  <Slides>28</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28</vt:i4>
      </vt:variant>
    </vt:vector>
  </HeadingPairs>
  <TitlesOfParts>
    <vt:vector size="35" baseType="lpstr">
      <vt:lpstr>Arial</vt:lpstr>
      <vt:lpstr>Arial Narrow</vt:lpstr>
      <vt:lpstr>Calibri</vt:lpstr>
      <vt:lpstr>Century Gothic</vt:lpstr>
      <vt:lpstr>Times New Roman</vt:lpstr>
      <vt:lpstr>Wingdings 3</vt:lpstr>
      <vt:lpstr>Ион</vt:lpstr>
      <vt:lpstr>Тема № 2 «Валютный рынок»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Оля У</dc:creator>
  <cp:lastModifiedBy>Оля У</cp:lastModifiedBy>
  <cp:revision>16</cp:revision>
  <dcterms:created xsi:type="dcterms:W3CDTF">2015-02-07T16:49:02Z</dcterms:created>
  <dcterms:modified xsi:type="dcterms:W3CDTF">2020-10-25T07:55:52Z</dcterms:modified>
</cp:coreProperties>
</file>